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1D500A-78BF-4F7B-90AC-D23D0DD3F84F}" type="datetimeFigureOut">
              <a:rPr lang="en-US" smtClean="0"/>
              <a:pPr/>
              <a:t>9/25/2013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93C035-2170-4540-8714-1670CCA28C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093C035-2170-4540-8714-1670CCA28C24}"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A16E477-95E9-4AD5-8ED9-A40F7C7D8DB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A16E477-95E9-4AD5-8ED9-A40F7C7D8DB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A16E477-95E9-4AD5-8ED9-A40F7C7D8DB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16E477-95E9-4AD5-8ED9-A40F7C7D8D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1CBF74C-AECA-42C8-854E-5196046874CD}" type="datetimeFigureOut">
              <a:rPr lang="en-US" smtClean="0"/>
              <a:pPr/>
              <a:t>9/25/2013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A16E477-95E9-4AD5-8ED9-A40F7C7D8DB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1CBF74C-AECA-42C8-854E-5196046874CD}" type="datetimeFigureOut">
              <a:rPr lang="en-US" smtClean="0"/>
              <a:pPr/>
              <a:t>9/25/2013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A16E477-95E9-4AD5-8ED9-A40F7C7D8DB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98652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pPr marL="514350" indent="-514350">
              <a:buAutoNum type="arabicPeriod"/>
            </a:pPr>
            <a:r>
              <a:rPr lang="en-US" sz="3200" dirty="0" smtClean="0">
                <a:solidFill>
                  <a:srgbClr val="FF0000"/>
                </a:solidFill>
                <a:latin typeface="Impact" pitchFamily="34" charset="0"/>
              </a:rPr>
              <a:t>ZHOU/CHOU </a:t>
            </a:r>
            <a:r>
              <a:rPr lang="en-US" sz="3200" dirty="0" smtClean="0">
                <a:latin typeface="Impact" pitchFamily="34" charset="0"/>
              </a:rPr>
              <a:t>– NAIPASA SA DINASTIYANG ITO ANG “BASBAS NG LANGIT” AT ANG TITULO NA “ANAK NG LANGIT”.</a:t>
            </a:r>
          </a:p>
          <a:p>
            <a:pPr marL="514350" indent="-514350"/>
            <a:r>
              <a:rPr lang="en-US" sz="3200" dirty="0" smtClean="0">
                <a:solidFill>
                  <a:srgbClr val="FF0000"/>
                </a:solidFill>
                <a:latin typeface="Impact" pitchFamily="34" charset="0"/>
              </a:rPr>
              <a:t>AMBAG</a:t>
            </a:r>
            <a:r>
              <a:rPr lang="en-US" sz="3200" dirty="0" smtClean="0">
                <a:latin typeface="Impact" pitchFamily="34" charset="0"/>
              </a:rPr>
              <a:t>: </a:t>
            </a:r>
            <a:r>
              <a:rPr lang="en-US" sz="3200" u="sng" dirty="0" smtClean="0">
                <a:latin typeface="Impact" pitchFamily="34" charset="0"/>
              </a:rPr>
              <a:t>BAKAL NA ARARO</a:t>
            </a:r>
            <a:r>
              <a:rPr lang="en-US" sz="3200" dirty="0" smtClean="0">
                <a:latin typeface="Impact" pitchFamily="34" charset="0"/>
              </a:rPr>
              <a:t>, </a:t>
            </a:r>
            <a:r>
              <a:rPr lang="en-US" sz="3200" u="sng" dirty="0" smtClean="0">
                <a:latin typeface="Impact" pitchFamily="34" charset="0"/>
              </a:rPr>
              <a:t>IRIGASYON AT DIKE </a:t>
            </a:r>
            <a:r>
              <a:rPr lang="en-US" sz="3200" dirty="0" smtClean="0">
                <a:latin typeface="Impact" pitchFamily="34" charset="0"/>
              </a:rPr>
              <a:t>LABAN SA PAGBAHA NG HUANG HO, </a:t>
            </a:r>
            <a:r>
              <a:rPr lang="en-US" sz="3200" u="sng" dirty="0" smtClean="0">
                <a:latin typeface="Impact" pitchFamily="34" charset="0"/>
              </a:rPr>
              <a:t>KALSADA</a:t>
            </a:r>
            <a:r>
              <a:rPr lang="en-US" sz="3200" dirty="0" smtClean="0">
                <a:latin typeface="Impact" pitchFamily="34" charset="0"/>
              </a:rPr>
              <a:t>, </a:t>
            </a:r>
            <a:r>
              <a:rPr lang="en-US" sz="3200" u="sng" dirty="0" smtClean="0">
                <a:latin typeface="Impact" pitchFamily="34" charset="0"/>
              </a:rPr>
              <a:t>KALAKALAN</a:t>
            </a:r>
            <a:r>
              <a:rPr lang="en-US" sz="3200" dirty="0" smtClean="0">
                <a:latin typeface="Impact" pitchFamily="34" charset="0"/>
              </a:rPr>
              <a:t>,</a:t>
            </a:r>
          </a:p>
          <a:p>
            <a:pPr marL="514350" indent="-514350"/>
            <a:r>
              <a:rPr lang="en-US" sz="3200" dirty="0" smtClean="0">
                <a:latin typeface="Impact" pitchFamily="34" charset="0"/>
              </a:rPr>
              <a:t>	SANDATANG </a:t>
            </a:r>
            <a:r>
              <a:rPr lang="en-US" sz="3200" u="sng" dirty="0" smtClean="0">
                <a:latin typeface="Impact" pitchFamily="34" charset="0"/>
              </a:rPr>
              <a:t>CROSSBOW</a:t>
            </a:r>
            <a:r>
              <a:rPr lang="en-US" sz="3200" dirty="0" smtClean="0">
                <a:latin typeface="Impact" pitchFamily="34" charset="0"/>
              </a:rPr>
              <a:t>, </a:t>
            </a:r>
            <a:r>
              <a:rPr lang="en-US" sz="3200" u="sng" dirty="0" smtClean="0">
                <a:latin typeface="Impact" pitchFamily="34" charset="0"/>
              </a:rPr>
              <a:t>HUKBONG NAKAKABAYO, CHARIOT</a:t>
            </a:r>
            <a:r>
              <a:rPr lang="en-US" sz="3200" dirty="0" smtClean="0">
                <a:latin typeface="Impact" pitchFamily="34" charset="0"/>
              </a:rPr>
              <a:t>,  </a:t>
            </a:r>
            <a:r>
              <a:rPr lang="en-US" sz="3200" u="sng" dirty="0" smtClean="0">
                <a:latin typeface="Impact" pitchFamily="34" charset="0"/>
              </a:rPr>
              <a:t>CONFUCIANISM</a:t>
            </a:r>
            <a:r>
              <a:rPr lang="en-US" sz="3200" dirty="0" smtClean="0">
                <a:latin typeface="Impact" pitchFamily="34" charset="0"/>
              </a:rPr>
              <a:t>, </a:t>
            </a:r>
            <a:r>
              <a:rPr lang="en-US" sz="3200" u="sng" dirty="0" smtClean="0">
                <a:latin typeface="Impact" pitchFamily="34" charset="0"/>
              </a:rPr>
              <a:t>TAOISM</a:t>
            </a:r>
            <a:r>
              <a:rPr lang="en-US" sz="3200" dirty="0" smtClean="0">
                <a:latin typeface="Impact" pitchFamily="34" charset="0"/>
              </a:rPr>
              <a:t>, “PANAHON NG DIGMAAN NG MGA ESTADO”,  PILOSOPO (</a:t>
            </a:r>
            <a:r>
              <a:rPr lang="en-US" sz="3200" u="sng" dirty="0" smtClean="0">
                <a:latin typeface="Impact" pitchFamily="34" charset="0"/>
              </a:rPr>
              <a:t>CONFUCIUS</a:t>
            </a:r>
            <a:r>
              <a:rPr lang="en-US" sz="3200" dirty="0" smtClean="0">
                <a:latin typeface="Impact" pitchFamily="34" charset="0"/>
              </a:rPr>
              <a:t>, </a:t>
            </a:r>
            <a:r>
              <a:rPr lang="en-US" sz="3200" u="sng" dirty="0" smtClean="0">
                <a:latin typeface="Impact" pitchFamily="34" charset="0"/>
              </a:rPr>
              <a:t>LAO TZU</a:t>
            </a:r>
            <a:r>
              <a:rPr lang="en-US" sz="3200" dirty="0" smtClean="0">
                <a:latin typeface="Impact" pitchFamily="34" charset="0"/>
              </a:rPr>
              <a:t>, </a:t>
            </a:r>
            <a:r>
              <a:rPr lang="en-US" sz="3200" u="sng" dirty="0" smtClean="0">
                <a:latin typeface="Impact" pitchFamily="34" charset="0"/>
              </a:rPr>
              <a:t>MENCIUS</a:t>
            </a:r>
            <a:r>
              <a:rPr lang="en-US" sz="3200" dirty="0" smtClean="0">
                <a:latin typeface="Impact" pitchFamily="34" charset="0"/>
              </a:rPr>
              <a:t>)</a:t>
            </a:r>
          </a:p>
          <a:p>
            <a:pPr marL="514350" indent="-514350"/>
            <a:r>
              <a:rPr lang="en-US" sz="3200" dirty="0" smtClean="0">
                <a:solidFill>
                  <a:srgbClr val="FF0000"/>
                </a:solidFill>
                <a:latin typeface="Impact" pitchFamily="34" charset="0"/>
              </a:rPr>
              <a:t>CONFUCIUS</a:t>
            </a:r>
            <a:r>
              <a:rPr lang="en-US" sz="3200" dirty="0" smtClean="0">
                <a:latin typeface="Impact" pitchFamily="34" charset="0"/>
              </a:rPr>
              <a:t> – NAGHAIN NG SOLUSYON SA KAGULUHAN NG LIPUNAN.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01643"/>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smtClean="0">
              <a:latin typeface="Impact" pitchFamily="34" charset="0"/>
            </a:endParaRPr>
          </a:p>
          <a:p>
            <a:pPr algn="just"/>
            <a:r>
              <a:rPr lang="en-US" sz="3200" dirty="0" smtClean="0">
                <a:solidFill>
                  <a:srgbClr val="FF0000"/>
                </a:solidFill>
                <a:latin typeface="Impact" pitchFamily="34" charset="0"/>
              </a:rPr>
              <a:t>2. TATLONG KAHARIAN </a:t>
            </a:r>
            <a:r>
              <a:rPr lang="en-US" sz="3200" dirty="0" smtClean="0">
                <a:latin typeface="Impact" pitchFamily="34" charset="0"/>
              </a:rPr>
              <a:t>– GOGURYEO , BAEKJE, AT SILLA</a:t>
            </a:r>
          </a:p>
          <a:p>
            <a:pPr algn="just">
              <a:buFontTx/>
              <a:buChar char="-"/>
            </a:pPr>
            <a:r>
              <a:rPr lang="en-US" sz="3200" dirty="0" smtClean="0">
                <a:latin typeface="Impact" pitchFamily="34" charset="0"/>
              </a:rPr>
              <a:t>“PANAHON NG TATLONG KAHARIAN”</a:t>
            </a:r>
          </a:p>
          <a:p>
            <a:pPr algn="just">
              <a:buFontTx/>
              <a:buChar char="-"/>
            </a:pPr>
            <a:endParaRPr lang="en-US" sz="3200" dirty="0" smtClean="0">
              <a:latin typeface="Impact" pitchFamily="34" charset="0"/>
            </a:endParaRPr>
          </a:p>
          <a:p>
            <a:pPr algn="just">
              <a:buFontTx/>
              <a:buChar char="-"/>
            </a:pPr>
            <a:r>
              <a:rPr lang="en-US" sz="3200" dirty="0">
                <a:latin typeface="Impact" pitchFamily="34" charset="0"/>
              </a:rPr>
              <a:t> </a:t>
            </a:r>
            <a:r>
              <a:rPr lang="en-US" sz="3200" dirty="0" smtClean="0">
                <a:latin typeface="Impact" pitchFamily="34" charset="0"/>
              </a:rPr>
              <a:t>PINAMUNUAN NG MGA ARISTOKRATIKONG MANDIRIGMA </a:t>
            </a:r>
          </a:p>
          <a:p>
            <a:pPr algn="just">
              <a:buFontTx/>
              <a:buChar char="-"/>
            </a:pPr>
            <a:endParaRPr lang="en-US" sz="3200" dirty="0" smtClean="0">
              <a:latin typeface="Impact" pitchFamily="34" charset="0"/>
            </a:endParaRPr>
          </a:p>
          <a:p>
            <a:pPr algn="just">
              <a:buFontTx/>
              <a:buChar char="-"/>
            </a:pPr>
            <a:r>
              <a:rPr lang="en-US" sz="3200" dirty="0">
                <a:latin typeface="Impact" pitchFamily="34" charset="0"/>
              </a:rPr>
              <a:t> </a:t>
            </a:r>
            <a:r>
              <a:rPr lang="en-US" sz="3200" dirty="0" smtClean="0">
                <a:latin typeface="Impact" pitchFamily="34" charset="0"/>
              </a:rPr>
              <a:t>HINIRAM ANG SISTEMANG PAMAHALAAN NG HAN, BUDDHISM, AT ANG TRADISYON NG PAGSUSULAT NG KASAYSAYAN</a:t>
            </a:r>
          </a:p>
          <a:p>
            <a:pPr algn="just"/>
            <a:r>
              <a:rPr lang="en-US" sz="3200" dirty="0" smtClean="0">
                <a:latin typeface="Impact"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509200"/>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pPr algn="just"/>
            <a:r>
              <a:rPr lang="en-US" sz="3200" dirty="0" smtClean="0">
                <a:solidFill>
                  <a:srgbClr val="FF0000"/>
                </a:solidFill>
                <a:latin typeface="Impact" pitchFamily="34" charset="0"/>
              </a:rPr>
              <a:t>3. PINAG-ISANG SILLA </a:t>
            </a:r>
            <a:r>
              <a:rPr lang="en-US" sz="3200" dirty="0" smtClean="0">
                <a:latin typeface="Impact" pitchFamily="34" charset="0"/>
              </a:rPr>
              <a:t>– NOONG IKA-ANIM NA SIGLO, ANG  BAEKJE AT GOGURYEO AY PINAHINA NG MGA SIGALOT NA KAHARIAN. ANG SILLA AY NASA ILALIM NG PAMUMUNO NG MAGALING NA HARI NA MAY PLANONG SAKUPIN ANG KATABING KAHARIAN. </a:t>
            </a:r>
            <a:r>
              <a:rPr lang="en-US" sz="3200" dirty="0">
                <a:latin typeface="Impact" pitchFamily="34" charset="0"/>
              </a:rPr>
              <a:t> </a:t>
            </a:r>
            <a:endParaRPr lang="en-US" sz="3200" dirty="0" smtClean="0">
              <a:latin typeface="Impact" pitchFamily="34" charset="0"/>
            </a:endParaRPr>
          </a:p>
          <a:p>
            <a:pPr algn="just"/>
            <a:r>
              <a:rPr lang="en-US" sz="3200" dirty="0" smtClean="0">
                <a:latin typeface="Impact" pitchFamily="34" charset="0"/>
              </a:rPr>
              <a:t>BAEKJE – UNANG BUMAGSAK SUMUNOD ANG GOGURYEO. </a:t>
            </a:r>
          </a:p>
          <a:p>
            <a:pPr algn="just"/>
            <a:r>
              <a:rPr lang="en-US" sz="3200" dirty="0" smtClean="0">
                <a:latin typeface="Impact" pitchFamily="34" charset="0"/>
              </a:rPr>
              <a:t>DAHIL DITO, NAPAG-ISA NG SILLA ANG HALOS KABUUAN NG KOREA.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509200"/>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smtClean="0">
              <a:latin typeface="Impact" pitchFamily="34" charset="0"/>
            </a:endParaRPr>
          </a:p>
          <a:p>
            <a:pPr algn="just"/>
            <a:r>
              <a:rPr lang="en-US" sz="3200" dirty="0" smtClean="0">
                <a:solidFill>
                  <a:srgbClr val="FF0000"/>
                </a:solidFill>
                <a:latin typeface="Impact" pitchFamily="34" charset="0"/>
              </a:rPr>
              <a:t>4. BALHAE</a:t>
            </a:r>
            <a:r>
              <a:rPr lang="en-US" sz="3200" dirty="0" smtClean="0">
                <a:latin typeface="Impact" pitchFamily="34" charset="0"/>
              </a:rPr>
              <a:t>– ITINATAG NI </a:t>
            </a:r>
            <a:r>
              <a:rPr lang="en-US" sz="3200" dirty="0" smtClean="0">
                <a:solidFill>
                  <a:srgbClr val="FF0000"/>
                </a:solidFill>
                <a:latin typeface="Impact" pitchFamily="34" charset="0"/>
              </a:rPr>
              <a:t>DAE JOYONG</a:t>
            </a:r>
          </a:p>
          <a:p>
            <a:pPr algn="just"/>
            <a:r>
              <a:rPr lang="en-US" sz="3200" dirty="0" smtClean="0">
                <a:solidFill>
                  <a:srgbClr val="FF0000"/>
                </a:solidFill>
                <a:latin typeface="Impact" pitchFamily="34" charset="0"/>
              </a:rPr>
              <a:t> </a:t>
            </a:r>
          </a:p>
          <a:p>
            <a:pPr algn="just">
              <a:buFontTx/>
              <a:buChar char="-"/>
            </a:pPr>
            <a:r>
              <a:rPr lang="en-US" sz="3200" dirty="0" smtClean="0">
                <a:latin typeface="Impact" pitchFamily="34" charset="0"/>
              </a:rPr>
              <a:t> MATATAGPUAN SA HILAGA NG KOREA HANGGANG SA MANCHURIA. </a:t>
            </a:r>
          </a:p>
          <a:p>
            <a:pPr algn="just">
              <a:buFontTx/>
              <a:buChar char="-"/>
            </a:pPr>
            <a:endParaRPr lang="en-US" sz="3200" dirty="0" smtClean="0">
              <a:latin typeface="Impact" pitchFamily="34" charset="0"/>
            </a:endParaRPr>
          </a:p>
          <a:p>
            <a:pPr algn="just">
              <a:buFontTx/>
              <a:buChar char="-"/>
            </a:pPr>
            <a:r>
              <a:rPr lang="en-US" sz="3200" dirty="0" smtClean="0">
                <a:latin typeface="Impact" pitchFamily="34" charset="0"/>
              </a:rPr>
              <a:t> PINAGSANIB NA </a:t>
            </a:r>
            <a:r>
              <a:rPr lang="en-US" sz="3200" dirty="0" smtClean="0">
                <a:solidFill>
                  <a:srgbClr val="FF0000"/>
                </a:solidFill>
                <a:latin typeface="Impact" pitchFamily="34" charset="0"/>
              </a:rPr>
              <a:t>TANG</a:t>
            </a:r>
            <a:r>
              <a:rPr lang="en-US" sz="3200" dirty="0" smtClean="0">
                <a:latin typeface="Impact" pitchFamily="34" charset="0"/>
              </a:rPr>
              <a:t> AT </a:t>
            </a:r>
            <a:r>
              <a:rPr lang="en-US" sz="3200" dirty="0" smtClean="0">
                <a:solidFill>
                  <a:srgbClr val="FF0000"/>
                </a:solidFill>
                <a:latin typeface="Impact" pitchFamily="34" charset="0"/>
              </a:rPr>
              <a:t>GOGURYEO</a:t>
            </a:r>
            <a:r>
              <a:rPr lang="en-US" sz="3200" dirty="0" smtClean="0">
                <a:latin typeface="Impact" pitchFamily="34" charset="0"/>
              </a:rPr>
              <a:t> ANG KULTURA</a:t>
            </a:r>
          </a:p>
          <a:p>
            <a:pPr algn="just">
              <a:buFontTx/>
              <a:buChar char="-"/>
            </a:pPr>
            <a:endParaRPr lang="en-US" sz="3200" dirty="0" smtClean="0">
              <a:latin typeface="Impact" pitchFamily="34" charset="0"/>
            </a:endParaRPr>
          </a:p>
          <a:p>
            <a:pPr algn="just">
              <a:buFontTx/>
              <a:buChar char="-"/>
            </a:pPr>
            <a:r>
              <a:rPr lang="en-US" sz="3200" dirty="0" smtClean="0">
                <a:latin typeface="Impact" pitchFamily="34" charset="0"/>
              </a:rPr>
              <a:t> NASAKOP NG NOMADIKONG </a:t>
            </a:r>
            <a:r>
              <a:rPr lang="en-US" sz="3200" dirty="0" smtClean="0">
                <a:solidFill>
                  <a:srgbClr val="FF0000"/>
                </a:solidFill>
                <a:latin typeface="Impact" pitchFamily="34" charset="0"/>
              </a:rPr>
              <a:t>KHITAN</a:t>
            </a:r>
          </a:p>
          <a:p>
            <a:pPr algn="just">
              <a:buFontTx/>
              <a:buChar char="-"/>
            </a:pPr>
            <a:endParaRPr lang="en-US" sz="3200" dirty="0" smtClean="0">
              <a:solidFill>
                <a:srgbClr val="FF0000"/>
              </a:solidFill>
              <a:latin typeface="Impac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01675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smtClean="0">
              <a:latin typeface="Impact" pitchFamily="34" charset="0"/>
            </a:endParaRPr>
          </a:p>
          <a:p>
            <a:pPr algn="just"/>
            <a:r>
              <a:rPr lang="en-US" sz="3200" dirty="0" smtClean="0">
                <a:solidFill>
                  <a:srgbClr val="FF0000"/>
                </a:solidFill>
                <a:latin typeface="Impact" pitchFamily="34" charset="0"/>
              </a:rPr>
              <a:t>5. GORYEO O KORYO</a:t>
            </a:r>
            <a:endParaRPr lang="en-US" sz="3200" dirty="0" smtClean="0">
              <a:latin typeface="Impact" pitchFamily="34" charset="0"/>
            </a:endParaRPr>
          </a:p>
          <a:p>
            <a:pPr algn="just"/>
            <a:r>
              <a:rPr lang="en-US" sz="3200" dirty="0" smtClean="0">
                <a:latin typeface="Impact" pitchFamily="34" charset="0"/>
              </a:rPr>
              <a:t> </a:t>
            </a:r>
          </a:p>
          <a:p>
            <a:pPr algn="just"/>
            <a:r>
              <a:rPr lang="en-US" sz="3200" dirty="0" smtClean="0">
                <a:latin typeface="Impact" pitchFamily="34" charset="0"/>
              </a:rPr>
              <a:t>TAGAPAGTATAG: </a:t>
            </a:r>
            <a:r>
              <a:rPr lang="en-US" sz="3200" dirty="0" smtClean="0">
                <a:solidFill>
                  <a:srgbClr val="FF0000"/>
                </a:solidFill>
                <a:latin typeface="Impact" pitchFamily="34" charset="0"/>
              </a:rPr>
              <a:t>WANG GEON </a:t>
            </a:r>
          </a:p>
          <a:p>
            <a:pPr algn="just"/>
            <a:endParaRPr lang="en-US" sz="3200" dirty="0" smtClean="0">
              <a:latin typeface="Impact" pitchFamily="34" charset="0"/>
            </a:endParaRPr>
          </a:p>
          <a:p>
            <a:pPr algn="just">
              <a:buFontTx/>
              <a:buChar char="-"/>
            </a:pPr>
            <a:r>
              <a:rPr lang="en-US" sz="3200" dirty="0" smtClean="0">
                <a:latin typeface="Impact" pitchFamily="34" charset="0"/>
              </a:rPr>
              <a:t> DITO HANGO ANG PANGALAN NG KOREA</a:t>
            </a:r>
          </a:p>
          <a:p>
            <a:pPr algn="just">
              <a:buFontTx/>
              <a:buChar char="-"/>
            </a:pPr>
            <a:r>
              <a:rPr lang="en-US" sz="3200" dirty="0" smtClean="0">
                <a:latin typeface="Impact" pitchFamily="34" charset="0"/>
              </a:rPr>
              <a:t> NAPASAILALIM  ANG KOREA SA IISANG KAHARIAN</a:t>
            </a:r>
          </a:p>
          <a:p>
            <a:pPr algn="just">
              <a:buFontTx/>
              <a:buChar char="-"/>
            </a:pPr>
            <a:r>
              <a:rPr lang="en-US" sz="3200" dirty="0" smtClean="0">
                <a:latin typeface="Impact" pitchFamily="34" charset="0"/>
              </a:rPr>
              <a:t> SA SINING, NALIKHA ANG </a:t>
            </a:r>
            <a:r>
              <a:rPr lang="en-US" sz="3200" dirty="0" smtClean="0">
                <a:solidFill>
                  <a:srgbClr val="FF0000"/>
                </a:solidFill>
                <a:latin typeface="Impact" pitchFamily="34" charset="0"/>
              </a:rPr>
              <a:t>CELADON</a:t>
            </a:r>
            <a:r>
              <a:rPr lang="en-US" sz="3200" dirty="0" smtClean="0">
                <a:latin typeface="Impact" pitchFamily="34" charset="0"/>
              </a:rPr>
              <a:t>, ISTILO NG PORSELANA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0"/>
            <a:ext cx="8763000" cy="721512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smtClean="0">
              <a:latin typeface="Impact" pitchFamily="34" charset="0"/>
            </a:endParaRPr>
          </a:p>
          <a:p>
            <a:pPr algn="just"/>
            <a:r>
              <a:rPr lang="en-US" sz="3200" dirty="0" smtClean="0">
                <a:solidFill>
                  <a:srgbClr val="FF0000"/>
                </a:solidFill>
                <a:latin typeface="Impact" pitchFamily="34" charset="0"/>
              </a:rPr>
              <a:t>6. JOSEON O YI </a:t>
            </a:r>
            <a:r>
              <a:rPr lang="en-US" sz="3200" dirty="0" smtClean="0">
                <a:latin typeface="Impact" pitchFamily="34" charset="0"/>
              </a:rPr>
              <a:t>– </a:t>
            </a:r>
            <a:r>
              <a:rPr lang="en-US" sz="3200" u="sng" dirty="0" smtClean="0">
                <a:latin typeface="Impact" pitchFamily="34" charset="0"/>
              </a:rPr>
              <a:t>PINAKAHULI</a:t>
            </a:r>
            <a:r>
              <a:rPr lang="en-US" sz="3200" dirty="0" smtClean="0">
                <a:latin typeface="Impact" pitchFamily="34" charset="0"/>
              </a:rPr>
              <a:t> AT </a:t>
            </a:r>
            <a:r>
              <a:rPr lang="en-US" sz="3200" u="sng" dirty="0" smtClean="0">
                <a:latin typeface="Impact" pitchFamily="34" charset="0"/>
              </a:rPr>
              <a:t>PINAKAMAHABA</a:t>
            </a:r>
            <a:r>
              <a:rPr lang="en-US" sz="3200" dirty="0" smtClean="0">
                <a:latin typeface="Impact" pitchFamily="34" charset="0"/>
              </a:rPr>
              <a:t>NG DINASTIYA SA KOREA.</a:t>
            </a:r>
          </a:p>
          <a:p>
            <a:pPr algn="just"/>
            <a:endParaRPr lang="en-US" sz="3200" dirty="0" smtClean="0">
              <a:latin typeface="Impact" pitchFamily="34" charset="0"/>
            </a:endParaRPr>
          </a:p>
          <a:p>
            <a:pPr algn="just"/>
            <a:r>
              <a:rPr lang="en-US" sz="3200" dirty="0" smtClean="0">
                <a:latin typeface="Impact" pitchFamily="34" charset="0"/>
              </a:rPr>
              <a:t>TAGAPAGTATAG: </a:t>
            </a:r>
            <a:r>
              <a:rPr lang="en-US" sz="3200" dirty="0" smtClean="0">
                <a:solidFill>
                  <a:srgbClr val="FF0000"/>
                </a:solidFill>
                <a:latin typeface="Impact" pitchFamily="34" charset="0"/>
              </a:rPr>
              <a:t>YI SEONG-GYE</a:t>
            </a:r>
          </a:p>
          <a:p>
            <a:pPr algn="just"/>
            <a:endParaRPr lang="en-US" sz="3200" dirty="0" smtClean="0">
              <a:solidFill>
                <a:srgbClr val="FF0000"/>
              </a:solidFill>
              <a:latin typeface="Impact" pitchFamily="34" charset="0"/>
            </a:endParaRPr>
          </a:p>
          <a:p>
            <a:pPr algn="just"/>
            <a:r>
              <a:rPr lang="en-US" sz="3200" dirty="0" smtClean="0">
                <a:solidFill>
                  <a:srgbClr val="FF0000"/>
                </a:solidFill>
                <a:latin typeface="Impact" pitchFamily="34" charset="0"/>
              </a:rPr>
              <a:t>HARING SEJONG – </a:t>
            </a:r>
            <a:r>
              <a:rPr lang="en-US" sz="3200" dirty="0" smtClean="0">
                <a:latin typeface="Impact" pitchFamily="34" charset="0"/>
              </a:rPr>
              <a:t>TINAGURIANG</a:t>
            </a:r>
            <a:r>
              <a:rPr lang="en-US" sz="3200" dirty="0" smtClean="0">
                <a:solidFill>
                  <a:srgbClr val="FF0000"/>
                </a:solidFill>
                <a:latin typeface="Impact" pitchFamily="34" charset="0"/>
              </a:rPr>
              <a:t> “ANG DAKILA”</a:t>
            </a:r>
          </a:p>
          <a:p>
            <a:pPr algn="just"/>
            <a:endParaRPr lang="en-US" sz="3200" dirty="0" smtClean="0">
              <a:solidFill>
                <a:srgbClr val="FF0000"/>
              </a:solidFill>
              <a:latin typeface="Impact" pitchFamily="34" charset="0"/>
            </a:endParaRPr>
          </a:p>
          <a:p>
            <a:pPr algn="just"/>
            <a:r>
              <a:rPr lang="en-US" sz="3200" dirty="0" smtClean="0">
                <a:latin typeface="Impact" pitchFamily="34" charset="0"/>
              </a:rPr>
              <a:t>AMBAG:  </a:t>
            </a:r>
            <a:r>
              <a:rPr lang="en-US" sz="3200" dirty="0" smtClean="0">
                <a:solidFill>
                  <a:srgbClr val="FF0000"/>
                </a:solidFill>
                <a:latin typeface="Impact" pitchFamily="34" charset="0"/>
              </a:rPr>
              <a:t>HANGUL</a:t>
            </a:r>
            <a:r>
              <a:rPr lang="en-US" sz="3200" dirty="0" smtClean="0">
                <a:latin typeface="Impact" pitchFamily="34" charset="0"/>
              </a:rPr>
              <a:t> O </a:t>
            </a:r>
            <a:r>
              <a:rPr lang="en-US" sz="3200" dirty="0" smtClean="0">
                <a:solidFill>
                  <a:srgbClr val="FF0000"/>
                </a:solidFill>
                <a:latin typeface="Impact" pitchFamily="34" charset="0"/>
              </a:rPr>
              <a:t>HUNMIN JEOGEUM </a:t>
            </a:r>
            <a:r>
              <a:rPr lang="en-US" sz="3200" dirty="0" smtClean="0">
                <a:latin typeface="Impact" pitchFamily="34" charset="0"/>
              </a:rPr>
              <a:t>(ALPABETONG KOREAN)</a:t>
            </a:r>
          </a:p>
          <a:p>
            <a:pPr algn="just"/>
            <a:r>
              <a:rPr lang="en-US" sz="3200" dirty="0" smtClean="0">
                <a:solidFill>
                  <a:srgbClr val="FF0000"/>
                </a:solidFill>
                <a:latin typeface="Impact" pitchFamily="34" charset="0"/>
              </a:rPr>
              <a:t>ADMIRAL YI SUNSIN </a:t>
            </a:r>
            <a:r>
              <a:rPr lang="en-US" sz="3200" dirty="0" smtClean="0">
                <a:latin typeface="Impact" pitchFamily="34" charset="0"/>
              </a:rPr>
              <a:t>– NAKAIMBENTO NG </a:t>
            </a:r>
            <a:r>
              <a:rPr lang="en-US" sz="3200" dirty="0" smtClean="0">
                <a:solidFill>
                  <a:srgbClr val="FF0000"/>
                </a:solidFill>
                <a:latin typeface="Impact" pitchFamily="34" charset="0"/>
              </a:rPr>
              <a:t>TURTLESHIP</a:t>
            </a:r>
          </a:p>
          <a:p>
            <a:pPr algn="ctr"/>
            <a:r>
              <a:rPr lang="en-US" sz="3200" dirty="0" smtClean="0">
                <a:latin typeface="Impact" pitchFamily="34" charset="0"/>
              </a:rPr>
              <a:t>4 NA URI NG LIPUNAN </a:t>
            </a:r>
          </a:p>
          <a:p>
            <a:pPr algn="ctr"/>
            <a:r>
              <a:rPr lang="en-US" sz="3200" dirty="0" smtClean="0">
                <a:solidFill>
                  <a:srgbClr val="FF0000"/>
                </a:solidFill>
                <a:latin typeface="Impact" pitchFamily="34" charset="0"/>
              </a:rPr>
              <a:t>YANGBAN</a:t>
            </a:r>
            <a:r>
              <a:rPr lang="en-US" sz="3200" dirty="0" smtClean="0">
                <a:latin typeface="Impact" pitchFamily="34" charset="0"/>
              </a:rPr>
              <a:t>, </a:t>
            </a:r>
            <a:r>
              <a:rPr lang="en-US" sz="3200" dirty="0" smtClean="0">
                <a:solidFill>
                  <a:srgbClr val="FF0000"/>
                </a:solidFill>
                <a:latin typeface="Impact" pitchFamily="34" charset="0"/>
              </a:rPr>
              <a:t>CHUNG-IN, YANGMIN</a:t>
            </a:r>
            <a:r>
              <a:rPr lang="en-US" sz="3200" dirty="0" smtClean="0">
                <a:latin typeface="Impact" pitchFamily="34" charset="0"/>
              </a:rPr>
              <a:t>, </a:t>
            </a:r>
            <a:r>
              <a:rPr lang="en-US" sz="3200" dirty="0" smtClean="0">
                <a:solidFill>
                  <a:srgbClr val="FF0000"/>
                </a:solidFill>
                <a:latin typeface="Impact" pitchFamily="34" charset="0"/>
              </a:rPr>
              <a:t>CHONMIN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494085"/>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JAPAN</a:t>
            </a:r>
          </a:p>
          <a:p>
            <a:endParaRPr lang="en-US" sz="3200" dirty="0" smtClean="0">
              <a:latin typeface="Impact" pitchFamily="34" charset="0"/>
            </a:endParaRPr>
          </a:p>
          <a:p>
            <a:pPr algn="just"/>
            <a:r>
              <a:rPr lang="en-US" sz="3200" dirty="0" smtClean="0">
                <a:solidFill>
                  <a:srgbClr val="FF0000"/>
                </a:solidFill>
                <a:latin typeface="Impact" pitchFamily="34" charset="0"/>
              </a:rPr>
              <a:t>ANG LIPING YAMATO AT NARA</a:t>
            </a:r>
          </a:p>
          <a:p>
            <a:pPr algn="just"/>
            <a:r>
              <a:rPr lang="en-US" sz="3200" dirty="0" smtClean="0">
                <a:solidFill>
                  <a:srgbClr val="FF0000"/>
                </a:solidFill>
                <a:latin typeface="Impact" pitchFamily="34" charset="0"/>
              </a:rPr>
              <a:t>	</a:t>
            </a:r>
            <a:r>
              <a:rPr lang="en-US" sz="3200" dirty="0" smtClean="0">
                <a:latin typeface="Impact" pitchFamily="34" charset="0"/>
              </a:rPr>
              <a:t>ITO ANG PAGLAGANAP NG IMPLUWENSIYANG </a:t>
            </a:r>
            <a:r>
              <a:rPr lang="en-US" sz="3200" dirty="0" smtClean="0">
                <a:solidFill>
                  <a:srgbClr val="FF0000"/>
                </a:solidFill>
                <a:latin typeface="Impact" pitchFamily="34" charset="0"/>
              </a:rPr>
              <a:t>TSINO AT JAPAN. </a:t>
            </a:r>
          </a:p>
          <a:p>
            <a:pPr algn="just"/>
            <a:r>
              <a:rPr lang="en-US" sz="3200" dirty="0" smtClean="0">
                <a:solidFill>
                  <a:srgbClr val="FF0000"/>
                </a:solidFill>
                <a:latin typeface="Impact" pitchFamily="34" charset="0"/>
              </a:rPr>
              <a:t>FUJIWARA KAMATARI </a:t>
            </a:r>
            <a:r>
              <a:rPr lang="en-US" sz="3200" dirty="0" smtClean="0">
                <a:latin typeface="Impact" pitchFamily="34" charset="0"/>
              </a:rPr>
              <a:t>– BATANG EMPERADOR  NA NAGING REGENT</a:t>
            </a:r>
          </a:p>
          <a:p>
            <a:pPr algn="just"/>
            <a:r>
              <a:rPr lang="en-US" sz="3200" dirty="0" smtClean="0">
                <a:solidFill>
                  <a:srgbClr val="FF0000"/>
                </a:solidFill>
                <a:latin typeface="Impact" pitchFamily="34" charset="0"/>
              </a:rPr>
              <a:t>REGENT </a:t>
            </a:r>
            <a:r>
              <a:rPr lang="en-US" sz="3200" dirty="0" smtClean="0">
                <a:latin typeface="Impact" pitchFamily="34" charset="0"/>
              </a:rPr>
              <a:t>– NAMAMHALA SA NGALAN NG EMPERADOR</a:t>
            </a:r>
          </a:p>
          <a:p>
            <a:pPr algn="just"/>
            <a:r>
              <a:rPr lang="en-US" sz="3200" dirty="0" smtClean="0">
                <a:latin typeface="Impact" pitchFamily="34" charset="0"/>
              </a:rPr>
              <a:t>AMBAG: TULA, SINING, CALLIGRAPHY, PANANAMIT</a:t>
            </a:r>
          </a:p>
          <a:p>
            <a:pPr algn="just"/>
            <a:r>
              <a:rPr lang="en-US" sz="3200" dirty="0" smtClean="0">
                <a:solidFill>
                  <a:srgbClr val="FF0000"/>
                </a:solidFill>
                <a:latin typeface="Impact" pitchFamily="34" charset="0"/>
              </a:rPr>
              <a:t>THE TALE OF GENJI </a:t>
            </a:r>
            <a:r>
              <a:rPr lang="en-US" sz="3200" dirty="0" smtClean="0">
                <a:latin typeface="Impact" pitchFamily="34" charset="0"/>
              </a:rPr>
              <a:t>– DAKILANG NOBELA NA ISINULAT NI </a:t>
            </a:r>
            <a:r>
              <a:rPr lang="en-US" sz="3200" dirty="0" smtClean="0">
                <a:solidFill>
                  <a:srgbClr val="FF0000"/>
                </a:solidFill>
                <a:latin typeface="Impact" pitchFamily="34" charset="0"/>
              </a:rPr>
              <a:t>MURASAKI SHIKIBU </a:t>
            </a:r>
            <a:r>
              <a:rPr lang="en-US" sz="3200" dirty="0" smtClean="0">
                <a:latin typeface="Impact" pitchFamily="34" charset="0"/>
              </a:rPr>
              <a:t>(</a:t>
            </a:r>
            <a:r>
              <a:rPr lang="en-US" sz="3200" dirty="0" smtClean="0">
                <a:solidFill>
                  <a:srgbClr val="FF0000"/>
                </a:solidFill>
                <a:latin typeface="Impact" pitchFamily="34" charset="0"/>
              </a:rPr>
              <a:t>LADY MURASAKI</a:t>
            </a:r>
            <a:r>
              <a:rPr lang="en-US" sz="3200" dirty="0" smtClean="0">
                <a:latin typeface="Impact" pitchFamily="34" charset="0"/>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01675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JAPAN</a:t>
            </a:r>
          </a:p>
          <a:p>
            <a:endParaRPr lang="en-US" sz="3200" dirty="0" smtClean="0">
              <a:latin typeface="Impact" pitchFamily="34" charset="0"/>
            </a:endParaRPr>
          </a:p>
          <a:p>
            <a:pPr algn="just"/>
            <a:r>
              <a:rPr lang="en-US" sz="3200" dirty="0" smtClean="0">
                <a:latin typeface="Impact" pitchFamily="34" charset="0"/>
              </a:rPr>
              <a:t>	NAGKAROON NG LABANAN NG MGA ANGKANG ARISTOKRATIKO SA HULING BAHAGI NG PANAHONG HEIAN. LUMITAW ANG GRUPONG </a:t>
            </a:r>
            <a:r>
              <a:rPr lang="en-US" sz="3200" dirty="0" smtClean="0">
                <a:solidFill>
                  <a:srgbClr val="FF0000"/>
                </a:solidFill>
                <a:latin typeface="Impact" pitchFamily="34" charset="0"/>
              </a:rPr>
              <a:t>BUSHI</a:t>
            </a:r>
            <a:r>
              <a:rPr lang="en-US" sz="3200" dirty="0" smtClean="0">
                <a:latin typeface="Impact" pitchFamily="34" charset="0"/>
              </a:rPr>
              <a:t> AT </a:t>
            </a:r>
            <a:r>
              <a:rPr lang="en-US" sz="3200" dirty="0" smtClean="0">
                <a:solidFill>
                  <a:srgbClr val="FF0000"/>
                </a:solidFill>
                <a:latin typeface="Impact" pitchFamily="34" charset="0"/>
              </a:rPr>
              <a:t>SAMURAI</a:t>
            </a:r>
            <a:r>
              <a:rPr lang="en-US" sz="3200" dirty="0" smtClean="0">
                <a:latin typeface="Impact" pitchFamily="34" charset="0"/>
              </a:rPr>
              <a:t>. NABUO ANG TRADISYONG MILITARY NA NAKAPALOOB SA </a:t>
            </a:r>
            <a:r>
              <a:rPr lang="en-US" sz="3200" dirty="0" smtClean="0">
                <a:solidFill>
                  <a:srgbClr val="FF0000"/>
                </a:solidFill>
                <a:latin typeface="Impact" pitchFamily="34" charset="0"/>
              </a:rPr>
              <a:t>BUSHIDO</a:t>
            </a:r>
            <a:r>
              <a:rPr lang="en-US" sz="3200" dirty="0" smtClean="0">
                <a:latin typeface="Impact" pitchFamily="34" charset="0"/>
              </a:rPr>
              <a:t>. PAGKATAPOS NG HEIAN, SUMUNOD ANG </a:t>
            </a:r>
            <a:r>
              <a:rPr lang="en-US" sz="3200" dirty="0" smtClean="0">
                <a:solidFill>
                  <a:srgbClr val="FF0000"/>
                </a:solidFill>
                <a:latin typeface="Impact" pitchFamily="34" charset="0"/>
              </a:rPr>
              <a:t>BAKUFU</a:t>
            </a:r>
            <a:r>
              <a:rPr lang="en-US" sz="3200" dirty="0" smtClean="0">
                <a:latin typeface="Impact" pitchFamily="34" charset="0"/>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001643"/>
          </a:xfrm>
          <a:prstGeom prst="rect">
            <a:avLst/>
          </a:prstGeom>
          <a:noFill/>
        </p:spPr>
        <p:txBody>
          <a:bodyPr wrap="square" rtlCol="0">
            <a:spAutoFit/>
          </a:bodyPr>
          <a:lstStyle/>
          <a:p>
            <a:pPr algn="just"/>
            <a:r>
              <a:rPr lang="en-US" sz="3200" dirty="0" smtClean="0">
                <a:latin typeface="Impact" pitchFamily="34" charset="0"/>
              </a:rPr>
              <a:t>PAMPROSESONG TANONG:</a:t>
            </a:r>
          </a:p>
          <a:p>
            <a:pPr algn="just"/>
            <a:endParaRPr lang="en-US" sz="3200" dirty="0" smtClean="0">
              <a:latin typeface="Impact" pitchFamily="34" charset="0"/>
            </a:endParaRPr>
          </a:p>
          <a:p>
            <a:pPr marL="514350" indent="-514350" algn="just">
              <a:buAutoNum type="arabicPeriod"/>
            </a:pPr>
            <a:r>
              <a:rPr lang="en-US" sz="3200" dirty="0" smtClean="0">
                <a:latin typeface="Impact" pitchFamily="34" charset="0"/>
              </a:rPr>
              <a:t>ANO ANG DINASTIYA? SAANG PRINSIPYO NAKABATAY ANG DINASTIYA?</a:t>
            </a:r>
          </a:p>
          <a:p>
            <a:pPr marL="514350" indent="-514350" algn="just">
              <a:buAutoNum type="arabicPeriod"/>
            </a:pPr>
            <a:r>
              <a:rPr lang="en-US" sz="3200" dirty="0" smtClean="0">
                <a:latin typeface="Impact" pitchFamily="34" charset="0"/>
              </a:rPr>
              <a:t> PAANO HINUBOG NG DINASTIYA ANG PAMUMUHAY NG MGA BANSA SA SILANGANG ASYA?</a:t>
            </a:r>
          </a:p>
          <a:p>
            <a:pPr marL="514350" indent="-514350" algn="just">
              <a:buAutoNum type="arabicPeriod"/>
            </a:pPr>
            <a:r>
              <a:rPr lang="en-US" sz="3200" dirty="0" smtClean="0">
                <a:latin typeface="Impact" pitchFamily="34" charset="0"/>
              </a:rPr>
              <a:t>GAANO KAHALAGA SI WANG GEON SA LIPUNANG KOREA?</a:t>
            </a:r>
          </a:p>
          <a:p>
            <a:pPr marL="514350" indent="-514350" algn="just">
              <a:buAutoNum type="arabicPeriod"/>
            </a:pPr>
            <a:r>
              <a:rPr lang="en-US" sz="3200" dirty="0" smtClean="0">
                <a:latin typeface="Impact" pitchFamily="34" charset="0"/>
              </a:rPr>
              <a:t> PAANO NAIMPLUWENSIYAHAN NG TSINA ANG LIPUNANG KOREA?</a:t>
            </a:r>
          </a:p>
          <a:p>
            <a:pPr marL="514350" indent="-514350" algn="just">
              <a:buAutoNum type="arabicPeriod"/>
            </a:pPr>
            <a:r>
              <a:rPr lang="en-US" sz="3200" dirty="0" smtClean="0">
                <a:latin typeface="Impact" pitchFamily="34" charset="0"/>
              </a:rPr>
              <a:t> ANO ANG MGA MAHAHALAGANG PANGYAYARI SA PANAHON NG HAPONES?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5509200"/>
          </a:xfrm>
          <a:prstGeom prst="rect">
            <a:avLst/>
          </a:prstGeom>
          <a:noFill/>
        </p:spPr>
        <p:txBody>
          <a:bodyPr wrap="square" rtlCol="0">
            <a:spAutoFit/>
          </a:bodyPr>
          <a:lstStyle/>
          <a:p>
            <a:pPr algn="just"/>
            <a:r>
              <a:rPr lang="en-US" sz="3200" dirty="0" smtClean="0">
                <a:latin typeface="Impact" pitchFamily="34" charset="0"/>
              </a:rPr>
              <a:t>PAMPROSESONG TANONG:</a:t>
            </a:r>
          </a:p>
          <a:p>
            <a:pPr algn="just"/>
            <a:endParaRPr lang="en-US" sz="3200" dirty="0" smtClean="0">
              <a:latin typeface="Impact" pitchFamily="34" charset="0"/>
            </a:endParaRPr>
          </a:p>
          <a:p>
            <a:pPr marL="514350" indent="-514350" algn="just"/>
            <a:r>
              <a:rPr lang="en-US" sz="3200" dirty="0" smtClean="0">
                <a:latin typeface="Impact" pitchFamily="34" charset="0"/>
              </a:rPr>
              <a:t>6. ILARAWAN ANG MINAMOTO AT ASHIKAGA? ANO ANG MAHALAGANG AMBAG NILA SA PAMUMUHAY AT LIPUNANG HAPONES?</a:t>
            </a:r>
          </a:p>
          <a:p>
            <a:pPr marL="514350" indent="-514350" algn="just"/>
            <a:r>
              <a:rPr lang="en-US" sz="3200" dirty="0" smtClean="0">
                <a:latin typeface="Impact" pitchFamily="34" charset="0"/>
              </a:rPr>
              <a:t>7. PAANO NAKAIMPLUWENSIYA ANG KULTURANG HAPONES SA PAGHUBOG NG PAMUMUHAY NG MGA SILANGANG  ASYANO?</a:t>
            </a:r>
          </a:p>
          <a:p>
            <a:pPr marL="514350" indent="-514350" algn="just"/>
            <a:r>
              <a:rPr lang="en-US" sz="3200" dirty="0" smtClean="0">
                <a:latin typeface="Impact" pitchFamily="34" charset="0"/>
              </a:rPr>
              <a:t>8. PAANO NAKATULONG ANG HEOGRAPIYA NG HILAGANG ASYA SA PAG-USBONG NG KANILANG KABIHASNAN?</a:t>
            </a:r>
          </a:p>
          <a:p>
            <a:pPr marL="514350" indent="-514350" algn="just">
              <a:buAutoNum type="arabicPeriod"/>
            </a:pPr>
            <a:endParaRPr lang="en-US" sz="3200" dirty="0" smtClean="0">
              <a:latin typeface="Impac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98652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pPr marL="514350" indent="-514350"/>
            <a:r>
              <a:rPr lang="en-US" sz="3200" dirty="0" smtClean="0">
                <a:solidFill>
                  <a:srgbClr val="FF0000"/>
                </a:solidFill>
                <a:latin typeface="Impact" pitchFamily="34" charset="0"/>
              </a:rPr>
              <a:t>2.   QIN/CH’IN</a:t>
            </a:r>
            <a:r>
              <a:rPr lang="en-US" sz="3200" dirty="0" smtClean="0">
                <a:latin typeface="Impact" pitchFamily="34" charset="0"/>
              </a:rPr>
              <a:t> - NAGAPI NITO ANG KALABANG ESTADO SA ILALIM NG PAMUMUNO NI </a:t>
            </a:r>
            <a:r>
              <a:rPr lang="en-US" sz="3200" dirty="0" smtClean="0">
                <a:solidFill>
                  <a:srgbClr val="FF0000"/>
                </a:solidFill>
                <a:latin typeface="Impact" pitchFamily="34" charset="0"/>
              </a:rPr>
              <a:t>ZHENG</a:t>
            </a:r>
            <a:r>
              <a:rPr lang="en-US" sz="3200" dirty="0" smtClean="0">
                <a:latin typeface="Impact" pitchFamily="34" charset="0"/>
              </a:rPr>
              <a:t>.</a:t>
            </a:r>
          </a:p>
          <a:p>
            <a:pPr marL="514350" indent="-514350" algn="just"/>
            <a:r>
              <a:rPr lang="en-US" sz="3200" dirty="0" smtClean="0">
                <a:latin typeface="Impact" pitchFamily="34" charset="0"/>
              </a:rPr>
              <a:t>ZHENG – IDINEKLARA ANG SARILI BILANG SI </a:t>
            </a:r>
            <a:r>
              <a:rPr lang="en-US" sz="3200" dirty="0" smtClean="0">
                <a:solidFill>
                  <a:srgbClr val="FF0000"/>
                </a:solidFill>
                <a:latin typeface="Impact" pitchFamily="34" charset="0"/>
              </a:rPr>
              <a:t>SHI HUANGDI </a:t>
            </a:r>
            <a:r>
              <a:rPr lang="en-US" sz="3200" dirty="0" smtClean="0">
                <a:latin typeface="Impact" pitchFamily="34" charset="0"/>
              </a:rPr>
              <a:t>O </a:t>
            </a:r>
            <a:r>
              <a:rPr lang="en-US" sz="3200" dirty="0" smtClean="0">
                <a:solidFill>
                  <a:srgbClr val="FF0000"/>
                </a:solidFill>
                <a:latin typeface="Impact" pitchFamily="34" charset="0"/>
              </a:rPr>
              <a:t>SHI HUANG TI</a:t>
            </a:r>
            <a:r>
              <a:rPr lang="en-US" sz="3200" dirty="0" smtClean="0">
                <a:latin typeface="Impact" pitchFamily="34" charset="0"/>
              </a:rPr>
              <a:t>, NANGANGAHULUGANG “</a:t>
            </a:r>
            <a:r>
              <a:rPr lang="en-US" sz="3200" u="sng" dirty="0" smtClean="0">
                <a:latin typeface="Impact" pitchFamily="34" charset="0"/>
              </a:rPr>
              <a:t>UNANG EMPERADOR”</a:t>
            </a:r>
          </a:p>
          <a:p>
            <a:pPr marL="514350" indent="-514350" algn="just"/>
            <a:r>
              <a:rPr lang="en-US" sz="3200" dirty="0" smtClean="0">
                <a:solidFill>
                  <a:srgbClr val="FF0000"/>
                </a:solidFill>
                <a:latin typeface="Impact" pitchFamily="34" charset="0"/>
              </a:rPr>
              <a:t>AMBAG:  </a:t>
            </a:r>
            <a:r>
              <a:rPr lang="en-US" sz="3200" u="sng" dirty="0" smtClean="0">
                <a:solidFill>
                  <a:srgbClr val="0070C0"/>
                </a:solidFill>
                <a:latin typeface="Impact" pitchFamily="34" charset="0"/>
              </a:rPr>
              <a:t>KONSOLIDASYON</a:t>
            </a:r>
            <a:r>
              <a:rPr lang="en-US" sz="3200" u="sng" dirty="0" smtClean="0">
                <a:latin typeface="Impact" pitchFamily="34" charset="0"/>
              </a:rPr>
              <a:t>  SA CHINA</a:t>
            </a:r>
            <a:r>
              <a:rPr lang="en-US" sz="3200" dirty="0" smtClean="0">
                <a:latin typeface="Impact" pitchFamily="34" charset="0"/>
              </a:rPr>
              <a:t>, </a:t>
            </a:r>
            <a:r>
              <a:rPr lang="en-US" sz="3200" u="sng" dirty="0" smtClean="0">
                <a:solidFill>
                  <a:srgbClr val="0070C0"/>
                </a:solidFill>
                <a:latin typeface="Impact" pitchFamily="34" charset="0"/>
              </a:rPr>
              <a:t>LEGALISM,</a:t>
            </a:r>
            <a:r>
              <a:rPr lang="en-US" sz="3200" dirty="0" smtClean="0">
                <a:solidFill>
                  <a:srgbClr val="0070C0"/>
                </a:solidFill>
                <a:latin typeface="Impact" pitchFamily="34" charset="0"/>
              </a:rPr>
              <a:t> </a:t>
            </a:r>
            <a:r>
              <a:rPr lang="en-US" sz="3200" dirty="0" smtClean="0">
                <a:latin typeface="Impact" pitchFamily="34" charset="0"/>
              </a:rPr>
              <a:t>(</a:t>
            </a:r>
            <a:r>
              <a:rPr lang="en-US" sz="3200" dirty="0" err="1" smtClean="0">
                <a:latin typeface="Impact" pitchFamily="34" charset="0"/>
              </a:rPr>
              <a:t>Kailangang</a:t>
            </a:r>
            <a:r>
              <a:rPr lang="en-US" sz="3200" dirty="0" smtClean="0">
                <a:latin typeface="Impact" pitchFamily="34" charset="0"/>
              </a:rPr>
              <a:t> </a:t>
            </a:r>
            <a:r>
              <a:rPr lang="en-US" sz="3200" dirty="0" err="1" smtClean="0">
                <a:latin typeface="Impact" pitchFamily="34" charset="0"/>
              </a:rPr>
              <a:t>malulupit</a:t>
            </a:r>
            <a:r>
              <a:rPr lang="en-US" sz="3200" dirty="0" smtClean="0">
                <a:latin typeface="Impact" pitchFamily="34" charset="0"/>
              </a:rPr>
              <a:t> </a:t>
            </a:r>
            <a:r>
              <a:rPr lang="en-US" sz="3200" dirty="0" err="1" smtClean="0">
                <a:latin typeface="Impact" pitchFamily="34" charset="0"/>
              </a:rPr>
              <a:t>ang</a:t>
            </a:r>
            <a:r>
              <a:rPr lang="en-US" sz="3200" dirty="0" smtClean="0">
                <a:latin typeface="Impact" pitchFamily="34" charset="0"/>
              </a:rPr>
              <a:t> </a:t>
            </a:r>
            <a:r>
              <a:rPr lang="en-US" sz="3200" dirty="0" err="1" smtClean="0">
                <a:latin typeface="Impact" pitchFamily="34" charset="0"/>
              </a:rPr>
              <a:t>batas</a:t>
            </a:r>
            <a:r>
              <a:rPr lang="en-US" sz="3200" dirty="0" smtClean="0">
                <a:latin typeface="Impact" pitchFamily="34" charset="0"/>
              </a:rPr>
              <a:t> at </a:t>
            </a:r>
            <a:r>
              <a:rPr lang="en-US" sz="3200" dirty="0" err="1" smtClean="0">
                <a:latin typeface="Impact" pitchFamily="34" charset="0"/>
              </a:rPr>
              <a:t>mabibigat</a:t>
            </a:r>
            <a:r>
              <a:rPr lang="en-US" sz="3200" dirty="0" smtClean="0">
                <a:latin typeface="Impact" pitchFamily="34" charset="0"/>
              </a:rPr>
              <a:t> </a:t>
            </a:r>
            <a:r>
              <a:rPr lang="en-US" sz="3200" dirty="0" err="1" smtClean="0">
                <a:latin typeface="Impact" pitchFamily="34" charset="0"/>
              </a:rPr>
              <a:t>ang</a:t>
            </a:r>
            <a:r>
              <a:rPr lang="en-US" sz="3200" dirty="0" smtClean="0">
                <a:latin typeface="Impact" pitchFamily="34" charset="0"/>
              </a:rPr>
              <a:t> </a:t>
            </a:r>
            <a:r>
              <a:rPr lang="en-US" sz="3200" dirty="0" err="1" smtClean="0">
                <a:latin typeface="Impact" pitchFamily="34" charset="0"/>
              </a:rPr>
              <a:t>parusa</a:t>
            </a:r>
            <a:r>
              <a:rPr lang="en-US" sz="3200" dirty="0" smtClean="0">
                <a:latin typeface="Impact" pitchFamily="34" charset="0"/>
              </a:rPr>
              <a:t> </a:t>
            </a:r>
            <a:r>
              <a:rPr lang="en-US" sz="3200" dirty="0" err="1" smtClean="0">
                <a:latin typeface="Impact" pitchFamily="34" charset="0"/>
              </a:rPr>
              <a:t>upang</a:t>
            </a:r>
            <a:r>
              <a:rPr lang="en-US" sz="3200" dirty="0" smtClean="0">
                <a:latin typeface="Impact" pitchFamily="34" charset="0"/>
              </a:rPr>
              <a:t> </a:t>
            </a:r>
            <a:r>
              <a:rPr lang="en-US" sz="3200" dirty="0" err="1" smtClean="0">
                <a:latin typeface="Impact" pitchFamily="34" charset="0"/>
              </a:rPr>
              <a:t>maabot</a:t>
            </a:r>
            <a:r>
              <a:rPr lang="en-US" sz="3200" dirty="0" smtClean="0">
                <a:latin typeface="Impact" pitchFamily="34" charset="0"/>
              </a:rPr>
              <a:t> </a:t>
            </a:r>
            <a:r>
              <a:rPr lang="en-US" sz="3200" dirty="0" err="1" smtClean="0">
                <a:latin typeface="Impact" pitchFamily="34" charset="0"/>
              </a:rPr>
              <a:t>ang</a:t>
            </a:r>
            <a:r>
              <a:rPr lang="en-US" sz="3200" dirty="0" smtClean="0">
                <a:latin typeface="Impact" pitchFamily="34" charset="0"/>
              </a:rPr>
              <a:t> </a:t>
            </a:r>
            <a:r>
              <a:rPr lang="en-US" sz="3200" dirty="0" err="1" smtClean="0">
                <a:latin typeface="Impact" pitchFamily="34" charset="0"/>
              </a:rPr>
              <a:t>kaayusan</a:t>
            </a:r>
            <a:r>
              <a:rPr lang="en-US" sz="3200" dirty="0" smtClean="0">
                <a:latin typeface="Impact" pitchFamily="34" charset="0"/>
              </a:rPr>
              <a:t>), </a:t>
            </a:r>
            <a:r>
              <a:rPr lang="en-US" sz="3200" u="sng" dirty="0" smtClean="0">
                <a:solidFill>
                  <a:srgbClr val="0070C0"/>
                </a:solidFill>
                <a:latin typeface="Impact" pitchFamily="34" charset="0"/>
              </a:rPr>
              <a:t>Great Wall of China </a:t>
            </a:r>
          </a:p>
          <a:p>
            <a:pPr marL="514350" indent="-514350" algn="just"/>
            <a:r>
              <a:rPr lang="en-US" sz="3200" dirty="0" smtClean="0">
                <a:solidFill>
                  <a:srgbClr val="FF0000"/>
                </a:solidFill>
                <a:latin typeface="Impact" pitchFamily="34" charset="0"/>
              </a:rPr>
              <a:t>Li Xi </a:t>
            </a:r>
            <a:r>
              <a:rPr lang="en-US" sz="3200" dirty="0" smtClean="0">
                <a:latin typeface="Impact" pitchFamily="34" charset="0"/>
              </a:rPr>
              <a:t>– </a:t>
            </a:r>
            <a:r>
              <a:rPr lang="en-US" sz="3200" dirty="0" err="1" smtClean="0">
                <a:latin typeface="Impact" pitchFamily="34" charset="0"/>
              </a:rPr>
              <a:t>punong</a:t>
            </a:r>
            <a:r>
              <a:rPr lang="en-US" sz="3200" dirty="0" smtClean="0">
                <a:latin typeface="Impact" pitchFamily="34" charset="0"/>
              </a:rPr>
              <a:t> </a:t>
            </a:r>
            <a:r>
              <a:rPr lang="en-US" sz="3200" dirty="0" err="1" smtClean="0">
                <a:latin typeface="Impact" pitchFamily="34" charset="0"/>
              </a:rPr>
              <a:t>ministro</a:t>
            </a:r>
            <a:r>
              <a:rPr lang="en-US" sz="3200" dirty="0" smtClean="0">
                <a:latin typeface="Impact" pitchFamily="34" charset="0"/>
              </a:rPr>
              <a:t> </a:t>
            </a:r>
            <a:r>
              <a:rPr lang="en-US" sz="3200" dirty="0" err="1" smtClean="0">
                <a:latin typeface="Impact" pitchFamily="34" charset="0"/>
              </a:rPr>
              <a:t>ni</a:t>
            </a:r>
            <a:r>
              <a:rPr lang="en-US" sz="3200" dirty="0" smtClean="0">
                <a:latin typeface="Impact" pitchFamily="34" charset="0"/>
              </a:rPr>
              <a:t> Shi </a:t>
            </a:r>
            <a:r>
              <a:rPr lang="en-US" sz="3200" dirty="0" err="1" smtClean="0">
                <a:latin typeface="Impact" pitchFamily="34" charset="0"/>
              </a:rPr>
              <a:t>Huangdi</a:t>
            </a:r>
            <a:endParaRPr lang="en-US" sz="3200" dirty="0" smtClean="0">
              <a:latin typeface="Impact" pitchFamily="34" charset="0"/>
            </a:endParaRPr>
          </a:p>
          <a:p>
            <a:pPr marL="514350" indent="-514350"/>
            <a:endParaRPr lang="en-US" sz="3200" u="sng" dirty="0" smtClean="0">
              <a:latin typeface="Impac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98652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r>
              <a:rPr lang="en-US" sz="3200" dirty="0" smtClean="0">
                <a:solidFill>
                  <a:srgbClr val="FF0000"/>
                </a:solidFill>
                <a:latin typeface="Impact" pitchFamily="34" charset="0"/>
              </a:rPr>
              <a:t>3.</a:t>
            </a:r>
            <a:r>
              <a:rPr lang="en-US" sz="3200" dirty="0" smtClean="0">
                <a:solidFill>
                  <a:srgbClr val="002060"/>
                </a:solidFill>
                <a:latin typeface="Impact" pitchFamily="34" charset="0"/>
              </a:rPr>
              <a:t> </a:t>
            </a:r>
            <a:r>
              <a:rPr lang="en-US" sz="3200" u="sng" dirty="0" smtClean="0">
                <a:solidFill>
                  <a:srgbClr val="002060"/>
                </a:solidFill>
                <a:latin typeface="Impact" pitchFamily="34" charset="0"/>
              </a:rPr>
              <a:t>HAN</a:t>
            </a:r>
            <a:r>
              <a:rPr lang="en-US" sz="3200" dirty="0" smtClean="0">
                <a:solidFill>
                  <a:srgbClr val="002060"/>
                </a:solidFill>
                <a:latin typeface="Impact" pitchFamily="34" charset="0"/>
              </a:rPr>
              <a:t> </a:t>
            </a:r>
            <a:r>
              <a:rPr lang="en-US" sz="3200" dirty="0" smtClean="0">
                <a:latin typeface="Impact" pitchFamily="34" charset="0"/>
              </a:rPr>
              <a:t>– ISA SA MGA DAKILANG DINASTIYA SA CHINA</a:t>
            </a:r>
          </a:p>
          <a:p>
            <a:r>
              <a:rPr lang="en-US" sz="3200" dirty="0" smtClean="0">
                <a:latin typeface="Impact" pitchFamily="34" charset="0"/>
              </a:rPr>
              <a:t>TAGAPAGTATAG: </a:t>
            </a:r>
            <a:r>
              <a:rPr lang="en-US" sz="3200" dirty="0" smtClean="0">
                <a:solidFill>
                  <a:srgbClr val="FF0000"/>
                </a:solidFill>
                <a:latin typeface="Impact" pitchFamily="34" charset="0"/>
              </a:rPr>
              <a:t>LIU BANG</a:t>
            </a:r>
          </a:p>
          <a:p>
            <a:r>
              <a:rPr lang="en-US" sz="3200" dirty="0" smtClean="0">
                <a:solidFill>
                  <a:srgbClr val="FF0000"/>
                </a:solidFill>
                <a:latin typeface="Impact" pitchFamily="34" charset="0"/>
              </a:rPr>
              <a:t>AMBAG: </a:t>
            </a:r>
            <a:r>
              <a:rPr lang="en-US" sz="3200" u="sng" dirty="0" smtClean="0">
                <a:latin typeface="Impact" pitchFamily="34" charset="0"/>
              </a:rPr>
              <a:t>CONFUCIANISM </a:t>
            </a:r>
            <a:endParaRPr lang="en-US" sz="3200" dirty="0">
              <a:latin typeface="Impact" pitchFamily="34" charset="0"/>
            </a:endParaRPr>
          </a:p>
          <a:p>
            <a:r>
              <a:rPr lang="en-US" sz="3200" dirty="0" smtClean="0">
                <a:solidFill>
                  <a:srgbClr val="FF0000"/>
                </a:solidFill>
                <a:latin typeface="Impact" pitchFamily="34" charset="0"/>
              </a:rPr>
              <a:t>WUDI O WUTI </a:t>
            </a:r>
            <a:r>
              <a:rPr lang="en-US" sz="3200" dirty="0" smtClean="0">
                <a:latin typeface="Impact" pitchFamily="34" charset="0"/>
              </a:rPr>
              <a:t>– SA PANAHON NITO NATAMO NG HAN  ANG TAGUMPAY </a:t>
            </a:r>
          </a:p>
          <a:p>
            <a:r>
              <a:rPr lang="en-US" sz="3200" dirty="0" smtClean="0">
                <a:latin typeface="Impact" pitchFamily="34" charset="0"/>
              </a:rPr>
              <a:t>AMBAG:  </a:t>
            </a:r>
            <a:r>
              <a:rPr lang="en-US" sz="3200" u="sng" dirty="0" smtClean="0">
                <a:latin typeface="Impact" pitchFamily="34" charset="0"/>
              </a:rPr>
              <a:t>PINALAWAK  ANG  TERITORYO,</a:t>
            </a:r>
            <a:r>
              <a:rPr lang="en-US" sz="3200" dirty="0" smtClean="0">
                <a:latin typeface="Impact" pitchFamily="34" charset="0"/>
              </a:rPr>
              <a:t> </a:t>
            </a:r>
            <a:r>
              <a:rPr lang="en-US" sz="3200" u="sng" dirty="0" smtClean="0">
                <a:solidFill>
                  <a:srgbClr val="0070C0"/>
                </a:solidFill>
                <a:latin typeface="Impact" pitchFamily="34" charset="0"/>
              </a:rPr>
              <a:t>SILK ROAD </a:t>
            </a:r>
            <a:r>
              <a:rPr lang="en-US" sz="3200" dirty="0" smtClean="0">
                <a:latin typeface="Impact" pitchFamily="34" charset="0"/>
              </a:rPr>
              <a:t>(RUTA NG KALAKALAN), </a:t>
            </a:r>
            <a:r>
              <a:rPr lang="en-US" sz="3200" u="sng" dirty="0" smtClean="0">
                <a:solidFill>
                  <a:srgbClr val="0070C0"/>
                </a:solidFill>
                <a:latin typeface="Impact" pitchFamily="34" charset="0"/>
              </a:rPr>
              <a:t>TSINONG JUGGLER </a:t>
            </a:r>
            <a:r>
              <a:rPr lang="en-US" sz="3200" dirty="0" smtClean="0">
                <a:latin typeface="Impact" pitchFamily="34" charset="0"/>
              </a:rPr>
              <a:t>SA ROME,  </a:t>
            </a:r>
            <a:r>
              <a:rPr lang="en-US" sz="3200" u="sng" dirty="0" smtClean="0">
                <a:solidFill>
                  <a:srgbClr val="0070C0"/>
                </a:solidFill>
                <a:latin typeface="Impact" pitchFamily="34" charset="0"/>
              </a:rPr>
              <a:t>SEDA</a:t>
            </a:r>
            <a:r>
              <a:rPr lang="en-US" sz="3200" dirty="0" smtClean="0">
                <a:latin typeface="Impact" pitchFamily="34" charset="0"/>
              </a:rPr>
              <a:t> (NASERES), </a:t>
            </a:r>
            <a:r>
              <a:rPr lang="en-US" sz="3200" u="sng" dirty="0" smtClean="0">
                <a:solidFill>
                  <a:srgbClr val="0070C0"/>
                </a:solidFill>
                <a:latin typeface="Impact" pitchFamily="34" charset="0"/>
              </a:rPr>
              <a:t>PAPEL</a:t>
            </a:r>
            <a:r>
              <a:rPr lang="en-US" sz="3200" dirty="0" smtClean="0">
                <a:solidFill>
                  <a:srgbClr val="0070C0"/>
                </a:solidFill>
                <a:latin typeface="Impact" pitchFamily="34" charset="0"/>
              </a:rPr>
              <a:t>, </a:t>
            </a:r>
            <a:r>
              <a:rPr lang="en-US" sz="3200" u="sng" dirty="0" smtClean="0">
                <a:solidFill>
                  <a:srgbClr val="0070C0"/>
                </a:solidFill>
                <a:latin typeface="Impact" pitchFamily="34" charset="0"/>
              </a:rPr>
              <a:t>PORSELANA</a:t>
            </a:r>
            <a:r>
              <a:rPr lang="en-US" sz="3200" dirty="0" smtClean="0">
                <a:latin typeface="Impact" pitchFamily="34" charset="0"/>
              </a:rPr>
              <a:t>, </a:t>
            </a:r>
            <a:r>
              <a:rPr lang="en-US" sz="3200" u="sng" dirty="0" smtClean="0">
                <a:solidFill>
                  <a:srgbClr val="0070C0"/>
                </a:solidFill>
                <a:latin typeface="Impact" pitchFamily="34" charset="0"/>
              </a:rPr>
              <a:t>WATER</a:t>
            </a:r>
            <a:r>
              <a:rPr lang="en-US" sz="3200" u="sng" dirty="0" smtClean="0">
                <a:latin typeface="Impact" pitchFamily="34" charset="0"/>
              </a:rPr>
              <a:t>-POWERED MILL</a:t>
            </a:r>
          </a:p>
          <a:p>
            <a:r>
              <a:rPr lang="en-US" sz="3200" dirty="0" smtClean="0">
                <a:solidFill>
                  <a:srgbClr val="FF0000"/>
                </a:solidFill>
                <a:latin typeface="Impact" pitchFamily="34" charset="0"/>
              </a:rPr>
              <a:t>SIMAQIEN</a:t>
            </a:r>
            <a:r>
              <a:rPr lang="en-US" sz="3200" dirty="0" smtClean="0">
                <a:latin typeface="Impact" pitchFamily="34" charset="0"/>
              </a:rPr>
              <a:t> – DAKILANG </a:t>
            </a:r>
            <a:r>
              <a:rPr lang="en-US" sz="3200" dirty="0" smtClean="0">
                <a:solidFill>
                  <a:srgbClr val="FF0000"/>
                </a:solidFill>
                <a:latin typeface="Impact" pitchFamily="34" charset="0"/>
              </a:rPr>
              <a:t>HISTORYADOR</a:t>
            </a:r>
            <a:r>
              <a:rPr lang="en-US" sz="3200" dirty="0" smtClean="0">
                <a:latin typeface="Impact" pitchFamily="34" charset="0"/>
              </a:rPr>
              <a:t> NG CHINA</a:t>
            </a:r>
          </a:p>
          <a:p>
            <a:pPr marL="514350" indent="-514350"/>
            <a:endParaRPr lang="en-US" sz="3200" u="sng" dirty="0" smtClean="0">
              <a:latin typeface="Impact"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494085"/>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endParaRPr lang="en-US" sz="3200" dirty="0" smtClean="0">
              <a:latin typeface="Impact" pitchFamily="34" charset="0"/>
            </a:endParaRPr>
          </a:p>
          <a:p>
            <a:pPr algn="just"/>
            <a:r>
              <a:rPr lang="en-US" sz="3200" dirty="0">
                <a:solidFill>
                  <a:srgbClr val="FF0000"/>
                </a:solidFill>
                <a:latin typeface="Impact" pitchFamily="34" charset="0"/>
              </a:rPr>
              <a:t>4</a:t>
            </a:r>
            <a:r>
              <a:rPr lang="en-US" sz="3200" dirty="0" smtClean="0">
                <a:solidFill>
                  <a:srgbClr val="FF0000"/>
                </a:solidFill>
                <a:latin typeface="Impact" pitchFamily="34" charset="0"/>
              </a:rPr>
              <a:t>. SUI </a:t>
            </a:r>
            <a:r>
              <a:rPr lang="en-US" sz="3200" dirty="0" smtClean="0">
                <a:latin typeface="Impact" pitchFamily="34" charset="0"/>
              </a:rPr>
              <a:t>– MABILIS NA PUMALIT ITO PAGKATAPOS BUMAGSAK ANG HAN. NAPASOK  ANG NOMADIKONG MANDIRIGMA. </a:t>
            </a:r>
          </a:p>
          <a:p>
            <a:pPr algn="just"/>
            <a:endParaRPr lang="en-US" sz="3200" dirty="0" smtClean="0">
              <a:latin typeface="Impact" pitchFamily="34" charset="0"/>
            </a:endParaRPr>
          </a:p>
          <a:p>
            <a:pPr algn="just"/>
            <a:r>
              <a:rPr lang="en-US" sz="3200" dirty="0" smtClean="0">
                <a:latin typeface="Impact" pitchFamily="34" charset="0"/>
              </a:rPr>
              <a:t>TAGAPAGTATAG: </a:t>
            </a:r>
            <a:r>
              <a:rPr lang="en-US" sz="3200" dirty="0" smtClean="0">
                <a:solidFill>
                  <a:srgbClr val="FF0000"/>
                </a:solidFill>
                <a:latin typeface="Impact" pitchFamily="34" charset="0"/>
              </a:rPr>
              <a:t>YANG JIAN</a:t>
            </a:r>
          </a:p>
          <a:p>
            <a:pPr algn="just"/>
            <a:endParaRPr lang="en-US" sz="3200" dirty="0" smtClean="0">
              <a:solidFill>
                <a:srgbClr val="FF0000"/>
              </a:solidFill>
              <a:latin typeface="Impact" pitchFamily="34" charset="0"/>
            </a:endParaRPr>
          </a:p>
          <a:p>
            <a:pPr>
              <a:buFontTx/>
              <a:buChar char="-"/>
            </a:pPr>
            <a:r>
              <a:rPr lang="en-US" sz="3200" dirty="0" smtClean="0">
                <a:latin typeface="Impact" pitchFamily="34" charset="0"/>
              </a:rPr>
              <a:t>WATAK-WATAK  ANG  CHINA (400 TAON)</a:t>
            </a:r>
          </a:p>
          <a:p>
            <a:endParaRPr lang="en-US" sz="3200" dirty="0" smtClean="0">
              <a:latin typeface="Impact" pitchFamily="34" charset="0"/>
            </a:endParaRPr>
          </a:p>
          <a:p>
            <a:r>
              <a:rPr lang="en-US" sz="3200" dirty="0" smtClean="0">
                <a:solidFill>
                  <a:srgbClr val="FF0000"/>
                </a:solidFill>
                <a:latin typeface="Impact" pitchFamily="34" charset="0"/>
              </a:rPr>
              <a:t>AMBAG</a:t>
            </a:r>
            <a:r>
              <a:rPr lang="en-US" sz="3200" dirty="0" smtClean="0">
                <a:latin typeface="Impact" pitchFamily="34" charset="0"/>
              </a:rPr>
              <a:t>: </a:t>
            </a:r>
            <a:r>
              <a:rPr lang="en-US" sz="3200" u="sng" dirty="0" smtClean="0">
                <a:solidFill>
                  <a:srgbClr val="002060"/>
                </a:solidFill>
                <a:latin typeface="Impact" pitchFamily="34" charset="0"/>
              </a:rPr>
              <a:t>BUDDHISM</a:t>
            </a:r>
            <a:r>
              <a:rPr lang="en-US" sz="3200" dirty="0" smtClean="0">
                <a:latin typeface="Impact" pitchFamily="34" charset="0"/>
              </a:rPr>
              <a:t>, </a:t>
            </a:r>
            <a:r>
              <a:rPr lang="en-US" sz="3200" u="sng" dirty="0" smtClean="0">
                <a:solidFill>
                  <a:srgbClr val="002060"/>
                </a:solidFill>
                <a:latin typeface="Impact" pitchFamily="34" charset="0"/>
              </a:rPr>
              <a:t>KONSOLIDASYON</a:t>
            </a:r>
            <a:r>
              <a:rPr lang="en-US" sz="3200" dirty="0" smtClean="0">
                <a:solidFill>
                  <a:srgbClr val="002060"/>
                </a:solidFill>
                <a:latin typeface="Impact" pitchFamily="34" charset="0"/>
              </a:rPr>
              <a:t>, </a:t>
            </a:r>
            <a:r>
              <a:rPr lang="en-US" sz="3200" u="sng" dirty="0" smtClean="0">
                <a:solidFill>
                  <a:srgbClr val="002060"/>
                </a:solidFill>
                <a:latin typeface="Impact" pitchFamily="34" charset="0"/>
              </a:rPr>
              <a:t>GRAND CANAL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01643"/>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endParaRPr lang="en-US" sz="3200" dirty="0" smtClean="0">
              <a:latin typeface="Impact" pitchFamily="34" charset="0"/>
            </a:endParaRPr>
          </a:p>
          <a:p>
            <a:pPr algn="just"/>
            <a:r>
              <a:rPr lang="en-US" sz="3200" dirty="0" smtClean="0">
                <a:solidFill>
                  <a:srgbClr val="FF0000"/>
                </a:solidFill>
                <a:latin typeface="Impact" pitchFamily="34" charset="0"/>
              </a:rPr>
              <a:t>5. </a:t>
            </a:r>
            <a:r>
              <a:rPr lang="en-US" sz="3200" u="sng" dirty="0" smtClean="0">
                <a:solidFill>
                  <a:srgbClr val="002060"/>
                </a:solidFill>
                <a:latin typeface="Impact" pitchFamily="34" charset="0"/>
              </a:rPr>
              <a:t>TANG</a:t>
            </a:r>
            <a:r>
              <a:rPr lang="en-US" sz="3200" dirty="0" smtClean="0">
                <a:latin typeface="Impact" pitchFamily="34" charset="0"/>
              </a:rPr>
              <a:t>– LABIS NA NAGDUSA ANG MGA MAGSASAKA DAHIL GINAMIT SILANG MANGGAGAWA SA PROYEKTO NG SUI KAYA NAG-ALSA SILA. </a:t>
            </a:r>
          </a:p>
          <a:p>
            <a:pPr algn="just"/>
            <a:r>
              <a:rPr lang="en-US" sz="3200" dirty="0" smtClean="0">
                <a:latin typeface="Impact" pitchFamily="34" charset="0"/>
              </a:rPr>
              <a:t>- PANGALAWANG DAKILANG DINASTIYA NG CHINA</a:t>
            </a:r>
          </a:p>
          <a:p>
            <a:pPr algn="just"/>
            <a:r>
              <a:rPr lang="en-US" sz="3200" dirty="0" smtClean="0">
                <a:latin typeface="Impact" pitchFamily="34" charset="0"/>
              </a:rPr>
              <a:t>TAGAPAGTATAG: </a:t>
            </a:r>
            <a:r>
              <a:rPr lang="en-US" sz="3200" dirty="0" smtClean="0">
                <a:solidFill>
                  <a:srgbClr val="FF0000"/>
                </a:solidFill>
                <a:latin typeface="Impact" pitchFamily="34" charset="0"/>
              </a:rPr>
              <a:t>LI YUAN </a:t>
            </a:r>
            <a:r>
              <a:rPr lang="en-US" sz="3200" dirty="0" smtClean="0">
                <a:latin typeface="Impact" pitchFamily="34" charset="0"/>
              </a:rPr>
              <a:t>(EMPERADOR </a:t>
            </a:r>
            <a:r>
              <a:rPr lang="en-US" sz="3200" dirty="0" smtClean="0">
                <a:solidFill>
                  <a:srgbClr val="FF0000"/>
                </a:solidFill>
                <a:latin typeface="Impact" pitchFamily="34" charset="0"/>
              </a:rPr>
              <a:t>TAI CONG</a:t>
            </a:r>
            <a:r>
              <a:rPr lang="en-US" sz="3200" dirty="0" smtClean="0">
                <a:latin typeface="Impact" pitchFamily="34" charset="0"/>
              </a:rPr>
              <a:t>)</a:t>
            </a:r>
          </a:p>
          <a:p>
            <a:endParaRPr lang="en-US" sz="3200" dirty="0" smtClean="0">
              <a:latin typeface="Impact" pitchFamily="34" charset="0"/>
            </a:endParaRPr>
          </a:p>
          <a:p>
            <a:r>
              <a:rPr lang="en-US" sz="3200" dirty="0" smtClean="0">
                <a:solidFill>
                  <a:srgbClr val="FF0000"/>
                </a:solidFill>
                <a:latin typeface="Impact" pitchFamily="34" charset="0"/>
              </a:rPr>
              <a:t>AMBAG</a:t>
            </a:r>
            <a:r>
              <a:rPr lang="en-US" sz="3200" u="sng" dirty="0" smtClean="0">
                <a:latin typeface="Impact" pitchFamily="34" charset="0"/>
              </a:rPr>
              <a:t>: WOODBLOCK PRINTING</a:t>
            </a:r>
            <a:r>
              <a:rPr lang="en-US" sz="3200" dirty="0">
                <a:latin typeface="Impact" pitchFamily="34" charset="0"/>
              </a:rPr>
              <a:t> </a:t>
            </a:r>
            <a:r>
              <a:rPr lang="en-US" sz="3200" dirty="0" smtClean="0">
                <a:latin typeface="Impact" pitchFamily="34" charset="0"/>
              </a:rPr>
              <a:t>( NAPABILIS ANG PAGGAWA NG MGA KOPYANG ANUMANG SULATIN) </a:t>
            </a:r>
            <a:endParaRPr lang="en-US" sz="3200" u="sng" dirty="0" smtClean="0">
              <a:latin typeface="Impac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01643"/>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endParaRPr lang="en-US" sz="3200" dirty="0" smtClean="0">
              <a:latin typeface="Impact" pitchFamily="34" charset="0"/>
            </a:endParaRPr>
          </a:p>
          <a:p>
            <a:pPr algn="just"/>
            <a:r>
              <a:rPr lang="en-US" sz="3200" dirty="0" smtClean="0">
                <a:solidFill>
                  <a:srgbClr val="FF0000"/>
                </a:solidFill>
                <a:latin typeface="Impact" pitchFamily="34" charset="0"/>
              </a:rPr>
              <a:t>6. </a:t>
            </a:r>
            <a:r>
              <a:rPr lang="en-US" sz="3200" u="sng" dirty="0" smtClean="0">
                <a:solidFill>
                  <a:srgbClr val="002060"/>
                </a:solidFill>
                <a:latin typeface="Impact" pitchFamily="34" charset="0"/>
              </a:rPr>
              <a:t>SUNG</a:t>
            </a:r>
            <a:r>
              <a:rPr lang="en-US" sz="3200" dirty="0" smtClean="0">
                <a:latin typeface="Impact" pitchFamily="34" charset="0"/>
              </a:rPr>
              <a:t>– WATAK-WATAK MULI  ANG CHINA</a:t>
            </a:r>
          </a:p>
          <a:p>
            <a:pPr algn="just"/>
            <a:r>
              <a:rPr lang="en-US" sz="3200" dirty="0" smtClean="0">
                <a:latin typeface="Impact" pitchFamily="34" charset="0"/>
              </a:rPr>
              <a:t>- IKATLO SA DAKILANG DINASTIYA NG CHINA</a:t>
            </a:r>
          </a:p>
          <a:p>
            <a:pPr algn="just"/>
            <a:r>
              <a:rPr lang="en-US" sz="3200" dirty="0" smtClean="0">
                <a:latin typeface="Impact" pitchFamily="34" charset="0"/>
              </a:rPr>
              <a:t>TAGAPAGTATAG: </a:t>
            </a:r>
            <a:r>
              <a:rPr lang="en-US" sz="3200" dirty="0" smtClean="0">
                <a:solidFill>
                  <a:srgbClr val="FF0000"/>
                </a:solidFill>
                <a:latin typeface="Impact" pitchFamily="34" charset="0"/>
              </a:rPr>
              <a:t>HEN. ZHAO KUANGYIN</a:t>
            </a:r>
          </a:p>
          <a:p>
            <a:pPr algn="just"/>
            <a:r>
              <a:rPr lang="en-US" sz="3200" dirty="0" smtClean="0">
                <a:solidFill>
                  <a:srgbClr val="FF0000"/>
                </a:solidFill>
                <a:latin typeface="Impact" pitchFamily="34" charset="0"/>
              </a:rPr>
              <a:t>- </a:t>
            </a:r>
            <a:r>
              <a:rPr lang="en-US" sz="3200" dirty="0" smtClean="0">
                <a:latin typeface="Impact" pitchFamily="34" charset="0"/>
              </a:rPr>
              <a:t>PAGSALAKAY NG PANGKAT-ETNIKO SA HILAGANG ASYA</a:t>
            </a:r>
          </a:p>
          <a:p>
            <a:endParaRPr lang="en-US" sz="3200" dirty="0" smtClean="0">
              <a:latin typeface="Impact" pitchFamily="34" charset="0"/>
            </a:endParaRPr>
          </a:p>
          <a:p>
            <a:r>
              <a:rPr lang="en-US" sz="3200" dirty="0" smtClean="0">
                <a:solidFill>
                  <a:srgbClr val="FF0000"/>
                </a:solidFill>
                <a:latin typeface="Impact" pitchFamily="34" charset="0"/>
              </a:rPr>
              <a:t>AMBAG: </a:t>
            </a:r>
            <a:r>
              <a:rPr lang="en-US" sz="3200" u="sng" dirty="0" smtClean="0">
                <a:latin typeface="Impact" pitchFamily="34" charset="0"/>
              </a:rPr>
              <a:t>PAMUMULAKLAK NG SINING AT PANITIKAN, GUNPOWDER, FOOTBINDING, NEO-CONFUCIANISM </a:t>
            </a:r>
            <a:r>
              <a:rPr lang="en-US" sz="3200" dirty="0" smtClean="0">
                <a:latin typeface="Impact" pitchFamily="34" charset="0"/>
              </a:rPr>
              <a:t>(BINUO NI </a:t>
            </a:r>
            <a:r>
              <a:rPr lang="en-US" sz="3200" dirty="0" smtClean="0">
                <a:solidFill>
                  <a:srgbClr val="FF0000"/>
                </a:solidFill>
                <a:latin typeface="Impact" pitchFamily="34" charset="0"/>
              </a:rPr>
              <a:t>ZHUXI</a:t>
            </a:r>
            <a:r>
              <a:rPr lang="en-US" sz="3200" dirty="0" smtClean="0">
                <a:latin typeface="Impact"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494085"/>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endParaRPr lang="en-US" sz="3200" dirty="0" smtClean="0">
              <a:latin typeface="Impact" pitchFamily="34" charset="0"/>
            </a:endParaRPr>
          </a:p>
          <a:p>
            <a:pPr algn="just"/>
            <a:r>
              <a:rPr lang="en-US" sz="3200" dirty="0" smtClean="0">
                <a:solidFill>
                  <a:srgbClr val="FF0000"/>
                </a:solidFill>
                <a:latin typeface="Impact" pitchFamily="34" charset="0"/>
              </a:rPr>
              <a:t>7. YUAN </a:t>
            </a:r>
            <a:r>
              <a:rPr lang="en-US" sz="3200" dirty="0" smtClean="0">
                <a:latin typeface="Impact" pitchFamily="34" charset="0"/>
              </a:rPr>
              <a:t>– UNANG </a:t>
            </a:r>
            <a:r>
              <a:rPr lang="en-US" sz="3200" u="sng" dirty="0" smtClean="0">
                <a:latin typeface="Impact" pitchFamily="34" charset="0"/>
              </a:rPr>
              <a:t>BANYAGANG</a:t>
            </a:r>
            <a:r>
              <a:rPr lang="en-US" sz="3200" dirty="0" smtClean="0">
                <a:latin typeface="Impact" pitchFamily="34" charset="0"/>
              </a:rPr>
              <a:t> DINASTIYA NG CHINA (Mongol)</a:t>
            </a:r>
          </a:p>
          <a:p>
            <a:pPr algn="just"/>
            <a:endParaRPr lang="en-US" sz="3200" dirty="0" smtClean="0">
              <a:latin typeface="Impact" pitchFamily="34" charset="0"/>
            </a:endParaRPr>
          </a:p>
          <a:p>
            <a:pPr algn="just"/>
            <a:r>
              <a:rPr lang="en-US" sz="3200" dirty="0" smtClean="0">
                <a:solidFill>
                  <a:srgbClr val="FF0000"/>
                </a:solidFill>
                <a:latin typeface="Impact" pitchFamily="34" charset="0"/>
              </a:rPr>
              <a:t>DAIDU </a:t>
            </a:r>
            <a:r>
              <a:rPr lang="en-US" sz="3200" dirty="0" smtClean="0">
                <a:latin typeface="Impact" pitchFamily="34" charset="0"/>
              </a:rPr>
              <a:t>– KAPITAL NG YUAN</a:t>
            </a:r>
          </a:p>
          <a:p>
            <a:pPr algn="just"/>
            <a:endParaRPr lang="en-US" sz="3200" dirty="0" smtClean="0">
              <a:latin typeface="Impact" pitchFamily="34" charset="0"/>
            </a:endParaRPr>
          </a:p>
          <a:p>
            <a:pPr algn="just"/>
            <a:r>
              <a:rPr lang="en-US" sz="3200" dirty="0" smtClean="0">
                <a:latin typeface="Impact" pitchFamily="34" charset="0"/>
              </a:rPr>
              <a:t>TAGAPAGTATAG: </a:t>
            </a:r>
            <a:r>
              <a:rPr lang="en-US" sz="3200" dirty="0" smtClean="0">
                <a:solidFill>
                  <a:srgbClr val="FF0000"/>
                </a:solidFill>
                <a:latin typeface="Impact" pitchFamily="34" charset="0"/>
              </a:rPr>
              <a:t>KUBLAI KHAN</a:t>
            </a:r>
          </a:p>
          <a:p>
            <a:pPr algn="just"/>
            <a:endParaRPr lang="en-US" sz="3200" dirty="0" smtClean="0">
              <a:solidFill>
                <a:srgbClr val="FF0000"/>
              </a:solidFill>
              <a:latin typeface="Impact" pitchFamily="34" charset="0"/>
            </a:endParaRPr>
          </a:p>
          <a:p>
            <a:r>
              <a:rPr lang="en-US" sz="3200" dirty="0" smtClean="0">
                <a:solidFill>
                  <a:srgbClr val="FF0000"/>
                </a:solidFill>
                <a:latin typeface="Impact" pitchFamily="34" charset="0"/>
              </a:rPr>
              <a:t>AMBAG: </a:t>
            </a:r>
            <a:r>
              <a:rPr lang="en-US" sz="3200" u="sng" dirty="0" smtClean="0">
                <a:latin typeface="Impact" pitchFamily="34" charset="0"/>
              </a:rPr>
              <a:t>CONFUCIANISM</a:t>
            </a:r>
            <a:r>
              <a:rPr lang="en-US" sz="3200" dirty="0" smtClean="0">
                <a:latin typeface="Impact" pitchFamily="34" charset="0"/>
              </a:rPr>
              <a:t>, </a:t>
            </a:r>
            <a:r>
              <a:rPr lang="en-US" sz="3200" u="sng" dirty="0" smtClean="0">
                <a:latin typeface="Impact" pitchFamily="34" charset="0"/>
              </a:rPr>
              <a:t>TALES OF </a:t>
            </a:r>
            <a:r>
              <a:rPr lang="en-US" sz="3200" u="sng" dirty="0" smtClean="0">
                <a:solidFill>
                  <a:srgbClr val="002060"/>
                </a:solidFill>
                <a:latin typeface="Impact" pitchFamily="34" charset="0"/>
              </a:rPr>
              <a:t>MARCO POLO</a:t>
            </a:r>
            <a:r>
              <a:rPr lang="en-US" sz="3200" u="sng" dirty="0" smtClean="0">
                <a:latin typeface="Impact" pitchFamily="34" charset="0"/>
              </a:rPr>
              <a:t> </a:t>
            </a:r>
            <a:r>
              <a:rPr lang="en-US" sz="3200" dirty="0" smtClean="0">
                <a:latin typeface="Impact" pitchFamily="34" charset="0"/>
              </a:rPr>
              <a:t>(ISANG MANLALAKBAY)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5016758"/>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latin typeface="Impact" pitchFamily="34" charset="0"/>
              </a:rPr>
              <a:t>MGA DINASTIYA SA CHINA</a:t>
            </a:r>
          </a:p>
          <a:p>
            <a:endParaRPr lang="en-US" sz="3200" dirty="0" smtClean="0">
              <a:latin typeface="Impact" pitchFamily="34" charset="0"/>
            </a:endParaRPr>
          </a:p>
          <a:p>
            <a:pPr algn="just"/>
            <a:r>
              <a:rPr lang="en-US" sz="3200" dirty="0" smtClean="0">
                <a:solidFill>
                  <a:srgbClr val="FF0000"/>
                </a:solidFill>
                <a:latin typeface="Impact" pitchFamily="34" charset="0"/>
              </a:rPr>
              <a:t>8. </a:t>
            </a:r>
            <a:r>
              <a:rPr lang="en-US" sz="3200" u="sng" dirty="0" smtClean="0">
                <a:solidFill>
                  <a:srgbClr val="002060"/>
                </a:solidFill>
                <a:latin typeface="Impact" pitchFamily="34" charset="0"/>
              </a:rPr>
              <a:t>MING</a:t>
            </a:r>
            <a:r>
              <a:rPr lang="en-US" sz="3200" dirty="0" smtClean="0">
                <a:latin typeface="Impact" pitchFamily="34" charset="0"/>
              </a:rPr>
              <a:t>– IKA-APAT NA DAKILANG DINASTIYA NG CHINA</a:t>
            </a:r>
          </a:p>
          <a:p>
            <a:pPr algn="just"/>
            <a:endParaRPr lang="en-US" sz="3200" dirty="0" smtClean="0">
              <a:latin typeface="Impact" pitchFamily="34" charset="0"/>
            </a:endParaRPr>
          </a:p>
          <a:p>
            <a:pPr algn="just"/>
            <a:r>
              <a:rPr lang="en-US" sz="3200" dirty="0" smtClean="0">
                <a:latin typeface="Impact" pitchFamily="34" charset="0"/>
              </a:rPr>
              <a:t>TAGAPAGTATAG: </a:t>
            </a:r>
            <a:r>
              <a:rPr lang="en-US" sz="3200" dirty="0" smtClean="0">
                <a:solidFill>
                  <a:srgbClr val="FF0000"/>
                </a:solidFill>
                <a:latin typeface="Impact" pitchFamily="34" charset="0"/>
              </a:rPr>
              <a:t>ZHU YUANZHANG</a:t>
            </a:r>
          </a:p>
          <a:p>
            <a:pPr algn="just"/>
            <a:endParaRPr lang="en-US" sz="3200" dirty="0" smtClean="0">
              <a:solidFill>
                <a:srgbClr val="FF0000"/>
              </a:solidFill>
              <a:latin typeface="Impact" pitchFamily="34" charset="0"/>
            </a:endParaRPr>
          </a:p>
          <a:p>
            <a:pPr algn="just"/>
            <a:r>
              <a:rPr lang="en-US" sz="3200" dirty="0" smtClean="0">
                <a:solidFill>
                  <a:srgbClr val="FF0000"/>
                </a:solidFill>
                <a:latin typeface="Impact" pitchFamily="34" charset="0"/>
              </a:rPr>
              <a:t>AMBAG: </a:t>
            </a:r>
            <a:r>
              <a:rPr lang="en-US" sz="3200" u="sng" dirty="0" smtClean="0">
                <a:latin typeface="Impact" pitchFamily="34" charset="0"/>
              </a:rPr>
              <a:t>NANUMBALIK  ANG MGA TSINO SA PAMAMAHALA SA KANILANG BANSA</a:t>
            </a:r>
            <a:endParaRPr lang="en-US" sz="3200" dirty="0" smtClean="0">
              <a:latin typeface="Impac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763000" cy="6001643"/>
          </a:xfrm>
          <a:prstGeom prst="rect">
            <a:avLst/>
          </a:prstGeom>
          <a:noFill/>
        </p:spPr>
        <p:txBody>
          <a:bodyPr wrap="square" rtlCol="0">
            <a:spAutoFit/>
          </a:bodyPr>
          <a:lstStyle/>
          <a:p>
            <a:r>
              <a:rPr lang="en-US" sz="3200" dirty="0" smtClean="0">
                <a:latin typeface="Impact" pitchFamily="34" charset="0"/>
              </a:rPr>
              <a:t>ANG ASYA SA SINAUNANG PANAHON: SILANGANG ASYA</a:t>
            </a:r>
          </a:p>
          <a:p>
            <a:endParaRPr lang="en-US" sz="3200" dirty="0">
              <a:latin typeface="Impact" pitchFamily="34" charset="0"/>
            </a:endParaRPr>
          </a:p>
          <a:p>
            <a:r>
              <a:rPr lang="en-US" sz="3200" dirty="0" smtClean="0">
                <a:solidFill>
                  <a:srgbClr val="7030A0"/>
                </a:solidFill>
                <a:latin typeface="Impact" pitchFamily="34" charset="0"/>
              </a:rPr>
              <a:t>MGA DINASTIYA SA KOREA</a:t>
            </a:r>
          </a:p>
          <a:p>
            <a:endParaRPr lang="en-US" sz="3200" dirty="0" smtClean="0">
              <a:solidFill>
                <a:srgbClr val="FF0000"/>
              </a:solidFill>
              <a:latin typeface="Impact" pitchFamily="34" charset="0"/>
            </a:endParaRPr>
          </a:p>
          <a:p>
            <a:pPr algn="just"/>
            <a:r>
              <a:rPr lang="en-US" sz="3200" dirty="0" smtClean="0">
                <a:solidFill>
                  <a:srgbClr val="FF0000"/>
                </a:solidFill>
                <a:latin typeface="Impact" pitchFamily="34" charset="0"/>
              </a:rPr>
              <a:t>1. GOJOSEON </a:t>
            </a:r>
            <a:r>
              <a:rPr lang="en-US" sz="3200" dirty="0" smtClean="0">
                <a:latin typeface="Impact" pitchFamily="34" charset="0"/>
              </a:rPr>
              <a:t>O</a:t>
            </a:r>
            <a:r>
              <a:rPr lang="en-US" sz="3200" dirty="0" smtClean="0">
                <a:solidFill>
                  <a:srgbClr val="FF0000"/>
                </a:solidFill>
                <a:latin typeface="Impact" pitchFamily="34" charset="0"/>
              </a:rPr>
              <a:t> LUMANG JOSEON </a:t>
            </a:r>
            <a:r>
              <a:rPr lang="en-US" sz="3200" dirty="0" smtClean="0">
                <a:latin typeface="Impact" pitchFamily="34" charset="0"/>
              </a:rPr>
              <a:t>– Isa </a:t>
            </a:r>
            <a:r>
              <a:rPr lang="en-US" sz="3200" dirty="0" err="1" smtClean="0">
                <a:latin typeface="Impact" pitchFamily="34" charset="0"/>
              </a:rPr>
              <a:t>sa</a:t>
            </a:r>
            <a:r>
              <a:rPr lang="en-US" sz="3200" dirty="0" smtClean="0">
                <a:latin typeface="Impact" pitchFamily="34" charset="0"/>
              </a:rPr>
              <a:t> </a:t>
            </a:r>
            <a:r>
              <a:rPr lang="en-US" sz="3200" dirty="0" err="1" smtClean="0">
                <a:latin typeface="Impact" pitchFamily="34" charset="0"/>
              </a:rPr>
              <a:t>pinakamalakas</a:t>
            </a:r>
            <a:r>
              <a:rPr lang="en-US" sz="3200" dirty="0" smtClean="0">
                <a:latin typeface="Impact" pitchFamily="34" charset="0"/>
              </a:rPr>
              <a:t>  </a:t>
            </a:r>
            <a:r>
              <a:rPr lang="en-US" sz="3200" dirty="0" err="1" smtClean="0">
                <a:latin typeface="Impact" pitchFamily="34" charset="0"/>
              </a:rPr>
              <a:t>na</a:t>
            </a:r>
            <a:r>
              <a:rPr lang="en-US" sz="3200" dirty="0" smtClean="0">
                <a:latin typeface="Impact" pitchFamily="34" charset="0"/>
              </a:rPr>
              <a:t> </a:t>
            </a:r>
            <a:r>
              <a:rPr lang="en-US" sz="3200" dirty="0" err="1" smtClean="0">
                <a:latin typeface="Impact" pitchFamily="34" charset="0"/>
              </a:rPr>
              <a:t>estadong</a:t>
            </a:r>
            <a:r>
              <a:rPr lang="en-US" sz="3200" dirty="0" smtClean="0">
                <a:latin typeface="Impact" pitchFamily="34" charset="0"/>
              </a:rPr>
              <a:t> </a:t>
            </a:r>
            <a:r>
              <a:rPr lang="en-US" sz="3200" dirty="0" err="1" smtClean="0">
                <a:latin typeface="Impact" pitchFamily="34" charset="0"/>
              </a:rPr>
              <a:t>pamayanan</a:t>
            </a:r>
            <a:r>
              <a:rPr lang="en-US" sz="3200" dirty="0" smtClean="0">
                <a:latin typeface="Impact" pitchFamily="34" charset="0"/>
              </a:rPr>
              <a:t> </a:t>
            </a:r>
            <a:r>
              <a:rPr lang="en-US" sz="3200" dirty="0" err="1" smtClean="0">
                <a:latin typeface="Impact" pitchFamily="34" charset="0"/>
              </a:rPr>
              <a:t>sa</a:t>
            </a:r>
            <a:r>
              <a:rPr lang="en-US" sz="3200" dirty="0" smtClean="0">
                <a:latin typeface="Impact" pitchFamily="34" charset="0"/>
              </a:rPr>
              <a:t> Korea. </a:t>
            </a:r>
          </a:p>
          <a:p>
            <a:pPr algn="just"/>
            <a:endParaRPr lang="en-US" sz="3200" dirty="0" smtClean="0">
              <a:latin typeface="Impact" pitchFamily="34" charset="0"/>
            </a:endParaRPr>
          </a:p>
          <a:p>
            <a:pPr algn="just"/>
            <a:r>
              <a:rPr lang="en-US" sz="3200" dirty="0" smtClean="0">
                <a:latin typeface="Impact" pitchFamily="34" charset="0"/>
              </a:rPr>
              <a:t>TAGAPAGTATAG: </a:t>
            </a:r>
            <a:r>
              <a:rPr lang="en-US" sz="3200" dirty="0" smtClean="0">
                <a:solidFill>
                  <a:srgbClr val="FF0000"/>
                </a:solidFill>
                <a:latin typeface="Impact" pitchFamily="34" charset="0"/>
              </a:rPr>
              <a:t>DANGUN</a:t>
            </a:r>
          </a:p>
          <a:p>
            <a:pPr algn="just"/>
            <a:endParaRPr lang="en-US" sz="3200" dirty="0" smtClean="0">
              <a:solidFill>
                <a:srgbClr val="FF0000"/>
              </a:solidFill>
              <a:latin typeface="Impact" pitchFamily="34" charset="0"/>
            </a:endParaRPr>
          </a:p>
          <a:p>
            <a:pPr algn="just"/>
            <a:r>
              <a:rPr lang="en-US" sz="3200" dirty="0" smtClean="0">
                <a:latin typeface="Impact" pitchFamily="34" charset="0"/>
              </a:rPr>
              <a:t>	</a:t>
            </a:r>
            <a:r>
              <a:rPr lang="en-US" sz="3200" dirty="0" err="1" smtClean="0">
                <a:latin typeface="Impact" pitchFamily="34" charset="0"/>
              </a:rPr>
              <a:t>Mula</a:t>
            </a:r>
            <a:r>
              <a:rPr lang="en-US" sz="3200" dirty="0" smtClean="0">
                <a:latin typeface="Impact" pitchFamily="34" charset="0"/>
              </a:rPr>
              <a:t> </a:t>
            </a:r>
            <a:r>
              <a:rPr lang="en-US" sz="3200" dirty="0" err="1" smtClean="0">
                <a:latin typeface="Impact" pitchFamily="34" charset="0"/>
              </a:rPr>
              <a:t>sa</a:t>
            </a:r>
            <a:r>
              <a:rPr lang="en-US" sz="3200" dirty="0" smtClean="0">
                <a:latin typeface="Impact" pitchFamily="34" charset="0"/>
              </a:rPr>
              <a:t> </a:t>
            </a:r>
            <a:r>
              <a:rPr lang="en-US" sz="3200" dirty="0" err="1" smtClean="0">
                <a:latin typeface="Impact" pitchFamily="34" charset="0"/>
              </a:rPr>
              <a:t>pagiging</a:t>
            </a:r>
            <a:r>
              <a:rPr lang="en-US" sz="3200" dirty="0" smtClean="0">
                <a:latin typeface="Impact" pitchFamily="34" charset="0"/>
              </a:rPr>
              <a:t> </a:t>
            </a:r>
            <a:r>
              <a:rPr lang="en-US" sz="3200" dirty="0" err="1" smtClean="0">
                <a:solidFill>
                  <a:srgbClr val="FF0000"/>
                </a:solidFill>
                <a:latin typeface="Impact" pitchFamily="34" charset="0"/>
              </a:rPr>
              <a:t>estadong</a:t>
            </a:r>
            <a:r>
              <a:rPr lang="en-US" sz="3200" dirty="0" smtClean="0">
                <a:solidFill>
                  <a:srgbClr val="FF0000"/>
                </a:solidFill>
                <a:latin typeface="Impact" pitchFamily="34" charset="0"/>
              </a:rPr>
              <a:t> </a:t>
            </a:r>
            <a:r>
              <a:rPr lang="en-US" sz="3200" dirty="0" err="1" smtClean="0">
                <a:solidFill>
                  <a:srgbClr val="FF0000"/>
                </a:solidFill>
                <a:latin typeface="Impact" pitchFamily="34" charset="0"/>
              </a:rPr>
              <a:t>pamayanan</a:t>
            </a:r>
            <a:r>
              <a:rPr lang="en-US" sz="3200" dirty="0" smtClean="0">
                <a:latin typeface="Impact" pitchFamily="34" charset="0"/>
              </a:rPr>
              <a:t>, </a:t>
            </a:r>
            <a:r>
              <a:rPr lang="en-US" sz="3200" dirty="0" err="1" smtClean="0">
                <a:latin typeface="Impact" pitchFamily="34" charset="0"/>
              </a:rPr>
              <a:t>ito</a:t>
            </a:r>
            <a:r>
              <a:rPr lang="en-US" sz="3200" dirty="0" smtClean="0">
                <a:latin typeface="Impact" pitchFamily="34" charset="0"/>
              </a:rPr>
              <a:t> ay </a:t>
            </a:r>
            <a:r>
              <a:rPr lang="en-US" sz="3200" dirty="0" err="1" smtClean="0">
                <a:latin typeface="Impact" pitchFamily="34" charset="0"/>
              </a:rPr>
              <a:t>naging</a:t>
            </a:r>
            <a:r>
              <a:rPr lang="en-US" sz="3200" dirty="0" smtClean="0">
                <a:latin typeface="Impact" pitchFamily="34" charset="0"/>
              </a:rPr>
              <a:t> </a:t>
            </a:r>
            <a:r>
              <a:rPr lang="en-US" sz="3200" dirty="0" err="1" smtClean="0">
                <a:solidFill>
                  <a:srgbClr val="FF0000"/>
                </a:solidFill>
                <a:latin typeface="Impact" pitchFamily="34" charset="0"/>
              </a:rPr>
              <a:t>kaharian</a:t>
            </a:r>
            <a:r>
              <a:rPr lang="en-US" sz="3200" dirty="0" smtClean="0">
                <a:latin typeface="Impact" pitchFamily="34" charset="0"/>
              </a:rPr>
              <a:t>.  </a:t>
            </a:r>
            <a:r>
              <a:rPr lang="en-US" sz="3200" dirty="0" err="1" smtClean="0">
                <a:latin typeface="Impact" pitchFamily="34" charset="0"/>
              </a:rPr>
              <a:t>Nasakop</a:t>
            </a:r>
            <a:r>
              <a:rPr lang="en-US" sz="3200" dirty="0" smtClean="0">
                <a:latin typeface="Impact" pitchFamily="34" charset="0"/>
              </a:rPr>
              <a:t> </a:t>
            </a:r>
            <a:r>
              <a:rPr lang="en-US" sz="3200" dirty="0" err="1" smtClean="0">
                <a:latin typeface="Impact" pitchFamily="34" charset="0"/>
              </a:rPr>
              <a:t>ng</a:t>
            </a:r>
            <a:r>
              <a:rPr lang="en-US" sz="3200" dirty="0" smtClean="0">
                <a:latin typeface="Impact" pitchFamily="34" charset="0"/>
              </a:rPr>
              <a:t> </a:t>
            </a:r>
            <a:r>
              <a:rPr lang="en-US" sz="3200" dirty="0" smtClean="0">
                <a:solidFill>
                  <a:srgbClr val="FF0000"/>
                </a:solidFill>
                <a:latin typeface="Impact" pitchFamily="34" charset="0"/>
              </a:rPr>
              <a:t>Han</a:t>
            </a:r>
            <a:r>
              <a:rPr lang="en-US" sz="3200" dirty="0" smtClean="0">
                <a:latin typeface="Impact" pitchFamily="34" charset="0"/>
              </a:rPr>
              <a:t> </a:t>
            </a:r>
            <a:r>
              <a:rPr lang="en-US" sz="3200" dirty="0" err="1" smtClean="0">
                <a:latin typeface="Impact" pitchFamily="34" charset="0"/>
              </a:rPr>
              <a:t>ng</a:t>
            </a:r>
            <a:r>
              <a:rPr lang="en-US" sz="3200" dirty="0" smtClean="0">
                <a:latin typeface="Impact" pitchFamily="34" charset="0"/>
              </a:rPr>
              <a:t> China </a:t>
            </a:r>
            <a:r>
              <a:rPr lang="en-US" sz="3200" dirty="0" err="1" smtClean="0">
                <a:latin typeface="Impact" pitchFamily="34" charset="0"/>
              </a:rPr>
              <a:t>ang</a:t>
            </a:r>
            <a:r>
              <a:rPr lang="en-US" sz="3200" dirty="0" smtClean="0">
                <a:latin typeface="Impact" pitchFamily="34" charset="0"/>
              </a:rPr>
              <a:t> </a:t>
            </a:r>
            <a:r>
              <a:rPr lang="en-US" sz="3200" dirty="0" err="1" smtClean="0">
                <a:latin typeface="Impact" pitchFamily="34" charset="0"/>
              </a:rPr>
              <a:t>Gojoseon</a:t>
            </a:r>
            <a:r>
              <a:rPr lang="en-US" sz="3200" dirty="0" smtClean="0">
                <a:latin typeface="Impact" pitchFamily="34" charset="0"/>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192</TotalTime>
  <Words>895</Words>
  <Application>Microsoft Office PowerPoint</Application>
  <PresentationFormat>On-screen Show (4:3)</PresentationFormat>
  <Paragraphs>155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Lenovo</cp:lastModifiedBy>
  <cp:revision>21</cp:revision>
  <dcterms:created xsi:type="dcterms:W3CDTF">2013-09-16T12:39:10Z</dcterms:created>
  <dcterms:modified xsi:type="dcterms:W3CDTF">2013-09-25T01:24:05Z</dcterms:modified>
</cp:coreProperties>
</file>