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FDDAD7D-EC1C-484B-AE57-E82C918798D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FDDAD7D-EC1C-484B-AE57-E82C918798D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FDDAD7D-EC1C-484B-AE57-E82C918798D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DDAD7D-EC1C-484B-AE57-E82C918798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0E0B504-CC97-45CC-9FFF-A9235BBA6BF4}" type="datetimeFigureOut">
              <a:rPr lang="en-US" smtClean="0"/>
              <a:pPr/>
              <a:t>7/23/2013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FDDAD7D-EC1C-484B-AE57-E82C918798D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0E0B504-CC97-45CC-9FFF-A9235BBA6BF4}" type="datetimeFigureOut">
              <a:rPr lang="en-US" smtClean="0"/>
              <a:pPr/>
              <a:t>7/23/2013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DDAD7D-EC1C-484B-AE57-E82C918798D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6555641"/>
          </a:xfrm>
          <a:prstGeom prst="rect">
            <a:avLst/>
          </a:prstGeom>
          <a:noFill/>
        </p:spPr>
        <p:txBody>
          <a:bodyPr wrap="square" rtlCol="0">
            <a:spAutoFit/>
          </a:bodyPr>
          <a:lstStyle/>
          <a:p>
            <a:pPr algn="ctr"/>
            <a:r>
              <a:rPr lang="en-US" sz="2800" dirty="0" smtClean="0">
                <a:latin typeface="AR CENA" pitchFamily="2" charset="0"/>
              </a:rPr>
              <a:t>ANG MGA LIKAS NA YAMAN NG ASYA</a:t>
            </a:r>
          </a:p>
          <a:p>
            <a:endParaRPr lang="en-US" sz="2800" dirty="0">
              <a:latin typeface="AR CENA" pitchFamily="2" charset="0"/>
            </a:endParaRPr>
          </a:p>
          <a:p>
            <a:pPr algn="ctr"/>
            <a:r>
              <a:rPr lang="en-US" sz="2800" dirty="0" smtClean="0">
                <a:latin typeface="AR CENA" pitchFamily="2" charset="0"/>
              </a:rPr>
              <a:t>HILAGANG ASYA</a:t>
            </a:r>
          </a:p>
          <a:p>
            <a:endParaRPr lang="en-US" sz="2800" dirty="0">
              <a:latin typeface="AR CENA" pitchFamily="2" charset="0"/>
            </a:endParaRPr>
          </a:p>
          <a:p>
            <a:r>
              <a:rPr lang="en-US" sz="2800" dirty="0" smtClean="0">
                <a:latin typeface="AR CENA" pitchFamily="2" charset="0"/>
              </a:rPr>
              <a:t>* MALAWAK NA DAMUHAN</a:t>
            </a:r>
          </a:p>
          <a:p>
            <a:r>
              <a:rPr lang="en-US" sz="2800" dirty="0" smtClean="0">
                <a:latin typeface="AR CENA" pitchFamily="2" charset="0"/>
              </a:rPr>
              <a:t>* HALOS WALANG PUNONG NABUBUHAY</a:t>
            </a:r>
          </a:p>
          <a:p>
            <a:r>
              <a:rPr lang="en-US" sz="2800" dirty="0" smtClean="0">
                <a:latin typeface="AR CENA" pitchFamily="2" charset="0"/>
              </a:rPr>
              <a:t>* TROSO SA SIBERIA ANG YAMANG GUBAT</a:t>
            </a:r>
          </a:p>
          <a:p>
            <a:r>
              <a:rPr lang="en-US" sz="2800" dirty="0" smtClean="0">
                <a:latin typeface="AR CENA" pitchFamily="2" charset="0"/>
              </a:rPr>
              <a:t>* YAMANG PANGISDAAN ANG CAVIAR NG STURGEON</a:t>
            </a:r>
          </a:p>
          <a:p>
            <a:r>
              <a:rPr lang="en-US" sz="2800" dirty="0" smtClean="0">
                <a:solidFill>
                  <a:srgbClr val="FF0000"/>
                </a:solidFill>
                <a:latin typeface="AR CENA" pitchFamily="2" charset="0"/>
              </a:rPr>
              <a:t>KYRGYZSTAN </a:t>
            </a:r>
            <a:r>
              <a:rPr lang="en-US" sz="2800" dirty="0" smtClean="0">
                <a:latin typeface="AR CENA" pitchFamily="2" charset="0"/>
              </a:rPr>
              <a:t>– PINAKAMALAKING DEPOSITO NG </a:t>
            </a:r>
            <a:r>
              <a:rPr lang="en-US" sz="2800" dirty="0" smtClean="0">
                <a:solidFill>
                  <a:srgbClr val="FF0000"/>
                </a:solidFill>
                <a:latin typeface="AR CENA" pitchFamily="2" charset="0"/>
              </a:rPr>
              <a:t>GINT</a:t>
            </a:r>
            <a:r>
              <a:rPr lang="en-US" sz="2800" dirty="0" smtClean="0">
                <a:latin typeface="AR CENA" pitchFamily="2" charset="0"/>
              </a:rPr>
              <a:t>O SA MUNDO</a:t>
            </a:r>
          </a:p>
          <a:p>
            <a:r>
              <a:rPr lang="en-US" sz="2800" dirty="0" smtClean="0">
                <a:solidFill>
                  <a:srgbClr val="FF0000"/>
                </a:solidFill>
                <a:latin typeface="AR CENA" pitchFamily="2" charset="0"/>
              </a:rPr>
              <a:t>TAJIKISTAN</a:t>
            </a:r>
            <a:r>
              <a:rPr lang="en-US" sz="2800" dirty="0" smtClean="0">
                <a:latin typeface="AR CENA" pitchFamily="2" charset="0"/>
              </a:rPr>
              <a:t> –MAY TATLONG URI NG YAMANG MINERAL: </a:t>
            </a:r>
            <a:r>
              <a:rPr lang="en-US" sz="2800" dirty="0" smtClean="0">
                <a:solidFill>
                  <a:srgbClr val="FF0000"/>
                </a:solidFill>
                <a:latin typeface="AR CENA" pitchFamily="2" charset="0"/>
              </a:rPr>
              <a:t>METALIKONG MINERAL, MINERAL NA PANGGATONG, INDUSTRIYAL NA MINERAL </a:t>
            </a:r>
          </a:p>
          <a:p>
            <a:r>
              <a:rPr lang="en-US" sz="2800" dirty="0" smtClean="0">
                <a:solidFill>
                  <a:srgbClr val="FF0000"/>
                </a:solidFill>
                <a:latin typeface="AR CENA" pitchFamily="2" charset="0"/>
              </a:rPr>
              <a:t>TURKMENISTAN</a:t>
            </a:r>
            <a:r>
              <a:rPr lang="en-US" sz="2800" dirty="0" smtClean="0">
                <a:latin typeface="AR CENA" pitchFamily="2" charset="0"/>
              </a:rPr>
              <a:t> – PANGALAWA SA PRODUKSYON NG </a:t>
            </a:r>
            <a:r>
              <a:rPr lang="en-US" sz="2800" dirty="0" smtClean="0">
                <a:solidFill>
                  <a:srgbClr val="FF0000"/>
                </a:solidFill>
                <a:latin typeface="AR CENA" pitchFamily="2" charset="0"/>
              </a:rPr>
              <a:t>NATURAL GAS</a:t>
            </a:r>
            <a:endParaRPr lang="en-US" sz="2800" dirty="0">
              <a:solidFill>
                <a:srgbClr val="FF0000"/>
              </a:solidFill>
              <a:latin typeface="AR CENA" pitchFamily="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457200"/>
            <a:ext cx="8077200" cy="6247864"/>
          </a:xfrm>
          <a:prstGeom prst="rect">
            <a:avLst/>
          </a:prstGeom>
          <a:noFill/>
        </p:spPr>
        <p:txBody>
          <a:bodyPr wrap="square" rtlCol="0">
            <a:spAutoFit/>
          </a:bodyPr>
          <a:lstStyle/>
          <a:p>
            <a:pPr algn="ctr"/>
            <a:r>
              <a:rPr lang="en-US" sz="4000" dirty="0" smtClean="0">
                <a:solidFill>
                  <a:srgbClr val="FF0000"/>
                </a:solidFill>
                <a:latin typeface="AR CENA" pitchFamily="2" charset="0"/>
              </a:rPr>
              <a:t>DESERTIFICATION 	O 	SALINIZATION</a:t>
            </a:r>
          </a:p>
          <a:p>
            <a:r>
              <a:rPr lang="en-US" sz="4000" dirty="0" smtClean="0">
                <a:latin typeface="AR CENA" pitchFamily="2" charset="0"/>
              </a:rPr>
              <a:t>1. PAGKASIRA NG LUPAIN SA MGA REHIYONG BAHAGYANG TUYO O LUBHANG TUYO NA KAPAG LUMAON AY HAHANTONG SA PERMANENTENG PAGKAWALA NG KAPAKINABANGAN O PRODUCTIVITY NITO TULAD NG NARARANASAN SA ILANG BAHAGI NG CHINA, JORDAN,IRAQ, LEBANON, SYRIA, YEMEN, INDIA AT  PAKISTAN</a:t>
            </a:r>
            <a:endParaRPr lang="en-US" sz="4000" dirty="0">
              <a:latin typeface="AR CENA"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001643"/>
          </a:xfrm>
          <a:prstGeom prst="rect">
            <a:avLst/>
          </a:prstGeom>
          <a:noFill/>
        </p:spPr>
        <p:txBody>
          <a:bodyPr wrap="square" rtlCol="0">
            <a:spAutoFit/>
          </a:bodyPr>
          <a:lstStyle/>
          <a:p>
            <a:pPr algn="ctr"/>
            <a:r>
              <a:rPr lang="en-US" sz="3200" dirty="0" smtClean="0">
                <a:solidFill>
                  <a:srgbClr val="FF0000"/>
                </a:solidFill>
                <a:latin typeface="AR CENA" pitchFamily="2" charset="0"/>
              </a:rPr>
              <a:t>DESERTIFICATION 	O 	SALINIZATION</a:t>
            </a:r>
          </a:p>
          <a:p>
            <a:pPr algn="ctr"/>
            <a:r>
              <a:rPr lang="en-US" sz="3200" dirty="0" smtClean="0">
                <a:latin typeface="AR CENA" pitchFamily="2" charset="0"/>
              </a:rPr>
              <a:t>2. LUMILITAW SA IBABAW NG LUPA ANG ASIN O KAYA NAMAN AY INAANOD NG TUBIG PAPUNTA SA LUPA. NAGAGANAP KAPAG MALI ANG ISINASAGAWANG PROSESO NG IRIGASYON, SA PALIGID NG MGA ESTUARY AT GAYUNDIN SA MGA LUGAR NA MABABA ANG BALON NG TUBIG O WATER TABLE. UNTI-UNTING NANUNUOT ANG TUBIG-ALAT O SALT-WATER KAPAG BUMABABA ANG WATER LEVEL GAYA NG NARARANASAN NG BANSANG BANGLADESH SAPAGKAT NANUNUOT NA ANG TUBIG-ALAT SA KANILANG MGA ILOG.</a:t>
            </a:r>
            <a:endParaRPr lang="en-US" sz="3200" dirty="0">
              <a:latin typeface="AR CENA" pitchFamily="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632311"/>
          </a:xfrm>
          <a:prstGeom prst="rect">
            <a:avLst/>
          </a:prstGeom>
          <a:noFill/>
        </p:spPr>
        <p:txBody>
          <a:bodyPr wrap="square" rtlCol="0">
            <a:spAutoFit/>
          </a:bodyPr>
          <a:lstStyle/>
          <a:p>
            <a:pPr algn="ctr"/>
            <a:r>
              <a:rPr lang="en-US" sz="4000" dirty="0" smtClean="0">
                <a:solidFill>
                  <a:srgbClr val="FF0000"/>
                </a:solidFill>
                <a:latin typeface="AR CENA" pitchFamily="2" charset="0"/>
              </a:rPr>
              <a:t>HABITAT 		O 	HINTERLANDS</a:t>
            </a:r>
          </a:p>
          <a:p>
            <a:pPr algn="ctr"/>
            <a:r>
              <a:rPr lang="en-US" sz="4000" dirty="0" smtClean="0">
                <a:latin typeface="AR CENA" pitchFamily="2" charset="0"/>
              </a:rPr>
              <a:t>3.  TIRAHAN NG MGA HAYOP AT IBA PANG BAGAY. ITO ANG PANGUNAHING APEKTADO NG LAND CONVERSION O ANG PAGHAHAWAN NG KAGUBATAN, PAGPAPATAG NG MGA MABUNDOK O MABUROL NA LUGAR UPANG MAGBIGAY-DAAN SAMGA PROYEKTONG PANGKABAHAYAN.</a:t>
            </a:r>
            <a:endParaRPr lang="en-US" sz="4000" dirty="0">
              <a:latin typeface="AR CENA" pitchFamily="2"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247864"/>
          </a:xfrm>
          <a:prstGeom prst="rect">
            <a:avLst/>
          </a:prstGeom>
          <a:noFill/>
        </p:spPr>
        <p:txBody>
          <a:bodyPr wrap="square" rtlCol="0">
            <a:spAutoFit/>
          </a:bodyPr>
          <a:lstStyle/>
          <a:p>
            <a:pPr algn="ctr"/>
            <a:r>
              <a:rPr lang="en-US" sz="4000" dirty="0" smtClean="0">
                <a:solidFill>
                  <a:srgbClr val="FF0000"/>
                </a:solidFill>
                <a:latin typeface="AR CENA" pitchFamily="2" charset="0"/>
              </a:rPr>
              <a:t>HABITAT 		O </a:t>
            </a:r>
            <a:r>
              <a:rPr lang="en-US" sz="4000" smtClean="0">
                <a:solidFill>
                  <a:srgbClr val="FF0000"/>
                </a:solidFill>
                <a:latin typeface="AR CENA" pitchFamily="2" charset="0"/>
              </a:rPr>
              <a:t>	HINTERLANDS</a:t>
            </a:r>
            <a:endParaRPr lang="en-US" sz="4000" dirty="0" smtClean="0">
              <a:solidFill>
                <a:srgbClr val="FF0000"/>
              </a:solidFill>
              <a:latin typeface="AR CENA" pitchFamily="2" charset="0"/>
            </a:endParaRPr>
          </a:p>
          <a:p>
            <a:pPr algn="ctr"/>
            <a:r>
              <a:rPr lang="en-US" sz="4000" dirty="0">
                <a:latin typeface="AR CENA" pitchFamily="2" charset="0"/>
              </a:rPr>
              <a:t>4</a:t>
            </a:r>
            <a:r>
              <a:rPr lang="en-US" sz="4000" dirty="0" smtClean="0">
                <a:latin typeface="AR CENA" pitchFamily="2" charset="0"/>
              </a:rPr>
              <a:t>. MALAYONG LUGAR, MALAYO SA MGA URBANISADONG LUGAR NGUNIT APEKTADO NG MGA PANGYAYARI SA TERITORYONG SAKOP NG LUNGSOD TULAD NG PANGANGAILANGAN NG HULI SA PAGKAIN, PANGGATONG, AT TROSO PARA SA KONSTRUKSIYON NA ITINUTUSTOS NG HINTERLANDS NA HUMAHANTONG SA PAGKASAID NG LIKAS NA YAMAN NITO.</a:t>
            </a:r>
            <a:endParaRPr lang="en-US" sz="4000" dirty="0">
              <a:latin typeface="AR CENA"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909310"/>
          </a:xfrm>
          <a:prstGeom prst="rect">
            <a:avLst/>
          </a:prstGeom>
          <a:noFill/>
        </p:spPr>
        <p:txBody>
          <a:bodyPr wrap="square" rtlCol="0">
            <a:spAutoFit/>
          </a:bodyPr>
          <a:lstStyle/>
          <a:p>
            <a:pPr algn="ctr"/>
            <a:r>
              <a:rPr lang="en-US" sz="5400" dirty="0" smtClean="0">
                <a:solidFill>
                  <a:srgbClr val="FF0000"/>
                </a:solidFill>
                <a:latin typeface="AR CENA" pitchFamily="2" charset="0"/>
              </a:rPr>
              <a:t>DEFORESTATION O ECOLOGICAL BALANCE</a:t>
            </a:r>
          </a:p>
          <a:p>
            <a:pPr algn="ctr"/>
            <a:endParaRPr lang="en-US" sz="5400" dirty="0" smtClean="0">
              <a:latin typeface="AR CENA" pitchFamily="2" charset="0"/>
            </a:endParaRPr>
          </a:p>
          <a:p>
            <a:pPr algn="ctr"/>
            <a:r>
              <a:rPr lang="en-US" sz="5400" dirty="0" smtClean="0">
                <a:latin typeface="AR CENA" pitchFamily="2" charset="0"/>
              </a:rPr>
              <a:t>5.BALANSENG UGNAYAN SA PAGITAN NG MGA BAGAY NA MAY BUHAY AT NG KANILANG KAPALIGIRAN</a:t>
            </a:r>
            <a:r>
              <a:rPr lang="en-US" sz="4000" dirty="0" smtClean="0">
                <a:latin typeface="AR CENA" pitchFamily="2" charset="0"/>
              </a:rPr>
              <a:t>.</a:t>
            </a:r>
            <a:endParaRPr lang="en-US" sz="4000" dirty="0">
              <a:latin typeface="AR CENA"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247864"/>
          </a:xfrm>
          <a:prstGeom prst="rect">
            <a:avLst/>
          </a:prstGeom>
          <a:noFill/>
        </p:spPr>
        <p:txBody>
          <a:bodyPr wrap="square" rtlCol="0">
            <a:spAutoFit/>
          </a:bodyPr>
          <a:lstStyle/>
          <a:p>
            <a:pPr algn="ctr"/>
            <a:r>
              <a:rPr lang="en-US" sz="4000" dirty="0" smtClean="0">
                <a:solidFill>
                  <a:srgbClr val="FF0000"/>
                </a:solidFill>
                <a:latin typeface="AR CENA" pitchFamily="2" charset="0"/>
              </a:rPr>
              <a:t>DEFORESTATION O ECOLOGICAL BALANCE</a:t>
            </a:r>
            <a:endParaRPr lang="en-US" sz="4000" dirty="0" smtClean="0">
              <a:latin typeface="AR CENA" pitchFamily="2" charset="0"/>
            </a:endParaRPr>
          </a:p>
          <a:p>
            <a:pPr algn="ctr"/>
            <a:r>
              <a:rPr lang="en-US" sz="4000" dirty="0" smtClean="0">
                <a:latin typeface="AR CENA" pitchFamily="2" charset="0"/>
              </a:rPr>
              <a:t>6.PAGKAUBOS AT PAGKAWALA NG MGA PUNONGKAHOY SA MGA GUBAT. ISA ITO SA MGA PROBLEMANG NARARANASAN NG ASYA SA KASALUKUYAN. AYON SA ASIAN DEVELOPMENT BANK, NANGUNGUNA ANG BANGLADESH, INDONESIA, PAKISTAN AT PILIPINAS SA MGA BANSANG MAY PINAKAMABILIS NA ANTAS O RATE NG DEFORESTATION.</a:t>
            </a:r>
            <a:endParaRPr lang="en-US" sz="4000" dirty="0">
              <a:latin typeface="AR CENA" pitchFamily="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632311"/>
          </a:xfrm>
          <a:prstGeom prst="rect">
            <a:avLst/>
          </a:prstGeom>
          <a:noFill/>
        </p:spPr>
        <p:txBody>
          <a:bodyPr wrap="square" rtlCol="0">
            <a:spAutoFit/>
          </a:bodyPr>
          <a:lstStyle/>
          <a:p>
            <a:pPr algn="ctr"/>
            <a:r>
              <a:rPr lang="en-US" sz="4000" dirty="0" smtClean="0">
                <a:solidFill>
                  <a:srgbClr val="FF0000"/>
                </a:solidFill>
                <a:latin typeface="AR CENA" pitchFamily="2" charset="0"/>
              </a:rPr>
              <a:t>RED TIDE O SILTATION</a:t>
            </a:r>
            <a:endParaRPr lang="en-US" sz="4000" dirty="0" smtClean="0">
              <a:latin typeface="AR CENA" pitchFamily="2" charset="0"/>
            </a:endParaRPr>
          </a:p>
          <a:p>
            <a:pPr algn="ctr"/>
            <a:r>
              <a:rPr lang="en-US" sz="4000" dirty="0" smtClean="0">
                <a:latin typeface="AR CENA" pitchFamily="2" charset="0"/>
              </a:rPr>
              <a:t>7. PARAMI AT PADAGDAG NA DEPOSITO NG BANLIK NA DALA NG UMAAGOS NA TUBIG SA ISANG LUGAR. ITO AY ISA RIN SA MGA PROBLEMANG KINAKAHARAP NG MGA BANSA SA ASYA NA DULOT O BUNSOD NG PAGKASIRA NG KAGUBATAN AT EROSYON NG LUPA, GAYA NG KONDISYON NG LAWA NG TONLE SAP SA CAMBODIA.</a:t>
            </a:r>
            <a:endParaRPr lang="en-US" sz="4000" dirty="0">
              <a:latin typeface="AR CENA" pitchFamily="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632311"/>
          </a:xfrm>
          <a:prstGeom prst="rect">
            <a:avLst/>
          </a:prstGeom>
          <a:noFill/>
        </p:spPr>
        <p:txBody>
          <a:bodyPr wrap="square" rtlCol="0">
            <a:spAutoFit/>
          </a:bodyPr>
          <a:lstStyle/>
          <a:p>
            <a:pPr algn="ctr"/>
            <a:r>
              <a:rPr lang="en-US" sz="7200" dirty="0" smtClean="0">
                <a:solidFill>
                  <a:srgbClr val="FF0000"/>
                </a:solidFill>
                <a:latin typeface="AR CENA" pitchFamily="2" charset="0"/>
              </a:rPr>
              <a:t>RED TIDE O SILTATION</a:t>
            </a:r>
            <a:endParaRPr lang="en-US" sz="7200" dirty="0" smtClean="0">
              <a:latin typeface="AR CENA" pitchFamily="2" charset="0"/>
            </a:endParaRPr>
          </a:p>
          <a:p>
            <a:pPr algn="ctr"/>
            <a:r>
              <a:rPr lang="en-US" sz="7200" dirty="0">
                <a:latin typeface="AR CENA" pitchFamily="2" charset="0"/>
              </a:rPr>
              <a:t>8</a:t>
            </a:r>
            <a:r>
              <a:rPr lang="en-US" sz="7200" dirty="0" smtClean="0">
                <a:latin typeface="AR CENA" pitchFamily="2" charset="0"/>
              </a:rPr>
              <a:t>. SANHI NG DINOFLAGELLATES NA LUMULUTANG SA IBABAW NG DAGAT.</a:t>
            </a:r>
            <a:endParaRPr lang="en-US" sz="7200" dirty="0">
              <a:latin typeface="AR CENA" pitchFamily="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8077200" cy="5016758"/>
          </a:xfrm>
          <a:prstGeom prst="rect">
            <a:avLst/>
          </a:prstGeom>
          <a:noFill/>
        </p:spPr>
        <p:txBody>
          <a:bodyPr wrap="square" rtlCol="0">
            <a:spAutoFit/>
          </a:bodyPr>
          <a:lstStyle/>
          <a:p>
            <a:pPr algn="ctr"/>
            <a:r>
              <a:rPr lang="en-US" sz="4000" dirty="0" smtClean="0">
                <a:solidFill>
                  <a:srgbClr val="FF0000"/>
                </a:solidFill>
                <a:latin typeface="AR CENA" pitchFamily="2" charset="0"/>
              </a:rPr>
              <a:t>GLOBAL CLIMATE CHANGE O OZONE LAYER</a:t>
            </a:r>
            <a:endParaRPr lang="en-US" sz="4000" dirty="0" smtClean="0">
              <a:latin typeface="AR CENA" pitchFamily="2" charset="0"/>
            </a:endParaRPr>
          </a:p>
          <a:p>
            <a:pPr algn="ctr"/>
            <a:r>
              <a:rPr lang="en-US" sz="4000" dirty="0" smtClean="0">
                <a:latin typeface="AR CENA" pitchFamily="2" charset="0"/>
              </a:rPr>
              <a:t>9.PAGBABAGO NG PANDAIGDIGAN O REHIYUNAL NA KLIMA NA MAAARING DULOT NG LIKAS NA PAGBABAGO O NG MGA GAWAIN NG TAO. KARANIWANG TINUTUKOY NITO SA KASALUKUYAN ANG PAGTAAS NG KATAMTAMANG TEMPERATURE O GLOBAL WARMING.</a:t>
            </a:r>
            <a:endParaRPr lang="en-US" sz="4000" dirty="0">
              <a:latin typeface="AR CENA" pitchFamily="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247864"/>
          </a:xfrm>
          <a:prstGeom prst="rect">
            <a:avLst/>
          </a:prstGeom>
          <a:noFill/>
        </p:spPr>
        <p:txBody>
          <a:bodyPr wrap="square" rtlCol="0">
            <a:spAutoFit/>
          </a:bodyPr>
          <a:lstStyle/>
          <a:p>
            <a:pPr algn="ctr"/>
            <a:r>
              <a:rPr lang="en-US" sz="4000" dirty="0" smtClean="0">
                <a:solidFill>
                  <a:srgbClr val="FF0000"/>
                </a:solidFill>
                <a:latin typeface="AR CENA" pitchFamily="2" charset="0"/>
              </a:rPr>
              <a:t>GLOBAL CLIMATE CHANGE O OZONE LAYER</a:t>
            </a:r>
            <a:endParaRPr lang="en-US" sz="4000" dirty="0" smtClean="0">
              <a:latin typeface="AR CENA" pitchFamily="2" charset="0"/>
            </a:endParaRPr>
          </a:p>
          <a:p>
            <a:pPr algn="ctr"/>
            <a:r>
              <a:rPr lang="en-US" sz="4000" dirty="0" smtClean="0">
                <a:latin typeface="AR CENA" pitchFamily="2" charset="0"/>
              </a:rPr>
              <a:t>10. ISANG SUSON SA STRATOSPHERE NA NAGLALAMAN NG MARAMING KONSENTRASYON NG OZONE. MAHALAGANG PANGALAGAAN ANG OZONE LAYER SPAGKAT ITO ANG NAGPROPROTEKTA SA MGA TAO, HALAMAN, AT HAYOP MULA SA MASAMANG EPEKTO NG RADIATION NA DULOT NG ULTRAVIOLET RAYS.</a:t>
            </a:r>
            <a:endParaRPr lang="en-US" sz="4000" dirty="0">
              <a:latin typeface="AR CENA"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6740307"/>
          </a:xfrm>
          <a:prstGeom prst="rect">
            <a:avLst/>
          </a:prstGeom>
          <a:noFill/>
        </p:spPr>
        <p:txBody>
          <a:bodyPr wrap="square" rtlCol="0">
            <a:spAutoFit/>
          </a:bodyPr>
          <a:lstStyle/>
          <a:p>
            <a:pPr algn="ctr"/>
            <a:r>
              <a:rPr lang="en-US" sz="3600" dirty="0" smtClean="0">
                <a:latin typeface="AR CENA" pitchFamily="2" charset="0"/>
              </a:rPr>
              <a:t>ANG MGA LIKAS NA YAMAN NG ASYA</a:t>
            </a:r>
          </a:p>
          <a:p>
            <a:endParaRPr lang="en-US" sz="3600" dirty="0">
              <a:latin typeface="AR CENA" pitchFamily="2" charset="0"/>
            </a:endParaRPr>
          </a:p>
          <a:p>
            <a:pPr algn="ctr"/>
            <a:r>
              <a:rPr lang="en-US" sz="3600" dirty="0" smtClean="0">
                <a:latin typeface="AR CENA" pitchFamily="2" charset="0"/>
              </a:rPr>
              <a:t>HILAGANG ASYA</a:t>
            </a:r>
          </a:p>
          <a:p>
            <a:pPr algn="ctr"/>
            <a:endParaRPr lang="en-US" sz="3600" dirty="0" smtClean="0">
              <a:latin typeface="AR CENA" pitchFamily="2" charset="0"/>
            </a:endParaRPr>
          </a:p>
          <a:p>
            <a:r>
              <a:rPr lang="en-US" sz="3600" dirty="0" smtClean="0">
                <a:solidFill>
                  <a:srgbClr val="FF0000"/>
                </a:solidFill>
                <a:latin typeface="AR CENA" pitchFamily="2" charset="0"/>
              </a:rPr>
              <a:t>UZBEKISTAN</a:t>
            </a:r>
            <a:r>
              <a:rPr lang="en-US" sz="3600" dirty="0" smtClean="0">
                <a:latin typeface="AR CENA" pitchFamily="2" charset="0"/>
              </a:rPr>
              <a:t> – ISA SA NANGUNGUNA SA PRODUKSYON NG </a:t>
            </a:r>
            <a:r>
              <a:rPr lang="en-US" sz="3600" dirty="0" smtClean="0">
                <a:solidFill>
                  <a:srgbClr val="FF0000"/>
                </a:solidFill>
                <a:latin typeface="AR CENA" pitchFamily="2" charset="0"/>
              </a:rPr>
              <a:t>GINTO</a:t>
            </a:r>
          </a:p>
          <a:p>
            <a:r>
              <a:rPr lang="en-US" sz="3600" dirty="0">
                <a:latin typeface="AR CENA" pitchFamily="2" charset="0"/>
              </a:rPr>
              <a:t> </a:t>
            </a:r>
            <a:r>
              <a:rPr lang="en-US" sz="3600" dirty="0" smtClean="0">
                <a:latin typeface="AR CENA" pitchFamily="2" charset="0"/>
              </a:rPr>
              <a:t>* TRIGO, PALAY, BARLEY, BULAK, GULAY, TABAKO, SUGAR BEETS, SIBUYAS, UBAS AT MANSANAS</a:t>
            </a:r>
          </a:p>
          <a:p>
            <a:r>
              <a:rPr lang="en-US" sz="3600" dirty="0" smtClean="0">
                <a:latin typeface="AR CENA" pitchFamily="2" charset="0"/>
              </a:rPr>
              <a:t>* </a:t>
            </a:r>
            <a:r>
              <a:rPr lang="en-US" sz="3600" dirty="0" smtClean="0">
                <a:solidFill>
                  <a:srgbClr val="FF0000"/>
                </a:solidFill>
                <a:latin typeface="AR CENA" pitchFamily="2" charset="0"/>
              </a:rPr>
              <a:t>BAKA AT TUPA </a:t>
            </a:r>
            <a:r>
              <a:rPr lang="en-US" sz="3600" dirty="0" smtClean="0">
                <a:latin typeface="AR CENA" pitchFamily="2" charset="0"/>
              </a:rPr>
              <a:t>– PINANGGAGALINGAN NG </a:t>
            </a:r>
            <a:r>
              <a:rPr lang="en-US" sz="3600" dirty="0" smtClean="0">
                <a:solidFill>
                  <a:srgbClr val="FF0000"/>
                </a:solidFill>
                <a:latin typeface="AR CENA" pitchFamily="2" charset="0"/>
              </a:rPr>
              <a:t>LANA, KARNE, AT GATAS</a:t>
            </a:r>
          </a:p>
          <a:p>
            <a:r>
              <a:rPr lang="en-US" sz="3600" dirty="0" smtClean="0">
                <a:latin typeface="AR CENA" pitchFamily="2" charset="0"/>
              </a:rPr>
              <a:t> </a:t>
            </a:r>
            <a:endParaRPr lang="en-US" sz="3600" dirty="0">
              <a:latin typeface="AR CENA"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6247864"/>
          </a:xfrm>
          <a:prstGeom prst="rect">
            <a:avLst/>
          </a:prstGeom>
          <a:noFill/>
        </p:spPr>
        <p:txBody>
          <a:bodyPr wrap="square" rtlCol="0">
            <a:spAutoFit/>
          </a:bodyPr>
          <a:lstStyle/>
          <a:p>
            <a:pPr algn="ctr"/>
            <a:r>
              <a:rPr lang="en-US" sz="4000" dirty="0" smtClean="0">
                <a:solidFill>
                  <a:srgbClr val="FF0000"/>
                </a:solidFill>
                <a:latin typeface="AR CENA" pitchFamily="2" charset="0"/>
              </a:rPr>
              <a:t>MGA SULIRANING PANGKAPALIGIRAN SA ASYA</a:t>
            </a:r>
            <a:endParaRPr lang="en-US" sz="4000" dirty="0" smtClean="0">
              <a:latin typeface="AR CENA" pitchFamily="2" charset="0"/>
            </a:endParaRPr>
          </a:p>
          <a:p>
            <a:pPr marL="742950" indent="-742950">
              <a:buAutoNum type="arabicPeriod"/>
            </a:pPr>
            <a:r>
              <a:rPr lang="en-US" sz="4000" dirty="0" smtClean="0">
                <a:solidFill>
                  <a:srgbClr val="002060"/>
                </a:solidFill>
                <a:latin typeface="AR CENA" pitchFamily="2" charset="0"/>
              </a:rPr>
              <a:t>PAGKASIRA NG LUPA</a:t>
            </a:r>
          </a:p>
          <a:p>
            <a:pPr marL="742950" indent="-742950"/>
            <a:r>
              <a:rPr lang="en-US" sz="4000" dirty="0" smtClean="0">
                <a:latin typeface="AR CENA" pitchFamily="2" charset="0"/>
              </a:rPr>
              <a:t>	- SALINIZATION (BANGLADESH)</a:t>
            </a:r>
          </a:p>
          <a:p>
            <a:pPr marL="742950" indent="-742950"/>
            <a:r>
              <a:rPr lang="en-US" sz="4000" dirty="0" smtClean="0">
                <a:latin typeface="AR CENA" pitchFamily="2" charset="0"/>
              </a:rPr>
              <a:t>	- ALKALINIZATION</a:t>
            </a:r>
          </a:p>
          <a:p>
            <a:pPr marL="742950" indent="-742950"/>
            <a:r>
              <a:rPr lang="en-US" sz="4000" dirty="0" smtClean="0">
                <a:latin typeface="AR CENA" pitchFamily="2" charset="0"/>
              </a:rPr>
              <a:t>	- DESERTIFICATION (CHINA, JORDAN, IRAQ, LEBANON, SYRIA, YEMEN, INDIA, PAKISTAN)</a:t>
            </a:r>
          </a:p>
          <a:p>
            <a:pPr marL="742950" indent="-742950"/>
            <a:r>
              <a:rPr lang="en-US" sz="4000" dirty="0" smtClean="0">
                <a:latin typeface="AR CENA" pitchFamily="2" charset="0"/>
              </a:rPr>
              <a:t>	- OVERGRAZING (HILAGANG IRAQ, SAUDI ARABIA, OMAN)</a:t>
            </a:r>
            <a:endParaRPr lang="en-US" sz="4000" dirty="0">
              <a:latin typeface="AR CENA" pitchFamily="2"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632311"/>
          </a:xfrm>
          <a:prstGeom prst="rect">
            <a:avLst/>
          </a:prstGeom>
          <a:noFill/>
        </p:spPr>
        <p:txBody>
          <a:bodyPr wrap="square" rtlCol="0">
            <a:spAutoFit/>
          </a:bodyPr>
          <a:lstStyle/>
          <a:p>
            <a:pPr marL="742950" indent="-742950"/>
            <a:r>
              <a:rPr lang="en-US" sz="3600" dirty="0" smtClean="0">
                <a:solidFill>
                  <a:srgbClr val="002060"/>
                </a:solidFill>
                <a:latin typeface="AR CENA" pitchFamily="2" charset="0"/>
              </a:rPr>
              <a:t>2. URBANISASYON</a:t>
            </a:r>
          </a:p>
          <a:p>
            <a:pPr marL="742950" indent="-742950"/>
            <a:r>
              <a:rPr lang="en-US" sz="3600" dirty="0" smtClean="0">
                <a:latin typeface="AR CENA" pitchFamily="2" charset="0"/>
              </a:rPr>
              <a:t>	- PAGDAMI NG MGA MAHIHIRAP NA LUGAR O DEPRESSED AREAS</a:t>
            </a:r>
          </a:p>
          <a:p>
            <a:pPr marL="742950" indent="-742950"/>
            <a:r>
              <a:rPr lang="en-US" sz="3600" dirty="0" smtClean="0">
                <a:latin typeface="AR CENA" pitchFamily="2" charset="0"/>
              </a:rPr>
              <a:t>	- MGA PAMAYANAN NA MAY MATAAS NA INSIDENTE NG PAGKAKASAKIT</a:t>
            </a:r>
          </a:p>
          <a:p>
            <a:pPr marL="742950" indent="-742950"/>
            <a:r>
              <a:rPr lang="en-US" sz="3600" dirty="0" smtClean="0">
                <a:latin typeface="AR CENA" pitchFamily="2" charset="0"/>
              </a:rPr>
              <a:t>	- INDIA</a:t>
            </a:r>
          </a:p>
          <a:p>
            <a:pPr marL="742950" indent="-742950"/>
            <a:r>
              <a:rPr lang="en-US" sz="3600" dirty="0" smtClean="0">
                <a:latin typeface="AR CENA" pitchFamily="2" charset="0"/>
              </a:rPr>
              <a:t>	- PAGTATAPON NG MGA INDUSTRIYA NG WASTEWATER SA TUBIG O SA LUPA</a:t>
            </a:r>
          </a:p>
          <a:p>
            <a:pPr marL="742950" indent="-742950"/>
            <a:r>
              <a:rPr lang="en-US" sz="3600" dirty="0" smtClean="0">
                <a:latin typeface="AR CENA" pitchFamily="2" charset="0"/>
              </a:rPr>
              <a:t>	- NOISE POLLUTION (STRESS, PAGKAPAGOD, PAGKABINGI)	</a:t>
            </a:r>
            <a:endParaRPr lang="en-US" sz="3600" dirty="0">
              <a:latin typeface="AR CENA"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457200"/>
            <a:ext cx="8077200" cy="5909310"/>
          </a:xfrm>
          <a:prstGeom prst="rect">
            <a:avLst/>
          </a:prstGeom>
          <a:noFill/>
        </p:spPr>
        <p:txBody>
          <a:bodyPr wrap="square" rtlCol="0">
            <a:spAutoFit/>
          </a:bodyPr>
          <a:lstStyle/>
          <a:p>
            <a:pPr marL="742950" indent="-742950"/>
            <a:r>
              <a:rPr lang="en-US" sz="5400" dirty="0" smtClean="0">
                <a:solidFill>
                  <a:srgbClr val="002060"/>
                </a:solidFill>
                <a:latin typeface="AR CENA" pitchFamily="2" charset="0"/>
              </a:rPr>
              <a:t>3. PROBLEMA SA SOLID WASTE</a:t>
            </a:r>
          </a:p>
          <a:p>
            <a:pPr marL="742950" indent="-742950"/>
            <a:r>
              <a:rPr lang="en-US" sz="5400" dirty="0" smtClean="0">
                <a:latin typeface="AR CENA" pitchFamily="2" charset="0"/>
              </a:rPr>
              <a:t>	- BASURANG GALING SA KABAHAYAN</a:t>
            </a:r>
          </a:p>
          <a:p>
            <a:pPr marL="742950" indent="-742950"/>
            <a:r>
              <a:rPr lang="en-US" sz="5400" dirty="0" smtClean="0">
                <a:latin typeface="AR CENA" pitchFamily="2" charset="0"/>
              </a:rPr>
              <a:t>	- BASURANG INDUSTRIYAL</a:t>
            </a:r>
          </a:p>
          <a:p>
            <a:pPr marL="742950" indent="-742950"/>
            <a:r>
              <a:rPr lang="en-US" sz="5400" dirty="0" smtClean="0">
                <a:latin typeface="AR CENA" pitchFamily="2" charset="0"/>
              </a:rPr>
              <a:t>	- PAGKONTAMINA O PAGKADUMI NG HANGIN, TUBIG AT LUPA</a:t>
            </a:r>
            <a:endParaRPr lang="en-US" sz="5400" dirty="0">
              <a:latin typeface="AR CENA" pitchFamily="2"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0"/>
            <a:ext cx="8077200" cy="7478970"/>
          </a:xfrm>
          <a:prstGeom prst="rect">
            <a:avLst/>
          </a:prstGeom>
          <a:noFill/>
        </p:spPr>
        <p:txBody>
          <a:bodyPr wrap="square" rtlCol="0">
            <a:spAutoFit/>
          </a:bodyPr>
          <a:lstStyle/>
          <a:p>
            <a:pPr marL="742950" indent="-742950"/>
            <a:r>
              <a:rPr lang="en-US" sz="4000" dirty="0" smtClean="0">
                <a:solidFill>
                  <a:srgbClr val="002060"/>
                </a:solidFill>
                <a:latin typeface="AR CENA" pitchFamily="2" charset="0"/>
              </a:rPr>
              <a:t>4. POLUSYON</a:t>
            </a:r>
          </a:p>
          <a:p>
            <a:pPr marL="742950" indent="-742950"/>
            <a:r>
              <a:rPr lang="en-US" sz="4000" dirty="0" smtClean="0">
                <a:latin typeface="AR CENA" pitchFamily="2" charset="0"/>
              </a:rPr>
              <a:t>	- POLUSYON SA HANGIN ANG PINAKAMALALA</a:t>
            </a:r>
          </a:p>
          <a:p>
            <a:pPr marL="742950" indent="-742950"/>
            <a:r>
              <a:rPr lang="en-US" sz="4000" dirty="0" smtClean="0">
                <a:latin typeface="AR CENA" pitchFamily="2" charset="0"/>
              </a:rPr>
              <a:t>	- BEIJING, TOKYO, SEOUL, TAIPEI, JAKARTA, BANGKOK</a:t>
            </a:r>
          </a:p>
          <a:p>
            <a:pPr marL="742950" indent="-742950"/>
            <a:r>
              <a:rPr lang="en-US" sz="4000" dirty="0" smtClean="0">
                <a:latin typeface="AR CENA" pitchFamily="2" charset="0"/>
              </a:rPr>
              <a:t>	- GAS POLLUTANTS : SUSPENDED PARTICULATE MATTER, SULFUR DIOXIDE, CARBON DIOXIDE, LEAD</a:t>
            </a:r>
          </a:p>
          <a:p>
            <a:pPr marL="742950" indent="-742950"/>
            <a:r>
              <a:rPr lang="en-US" sz="4000" dirty="0" smtClean="0">
                <a:latin typeface="AR CENA" pitchFamily="2" charset="0"/>
              </a:rPr>
              <a:t>	- 3 SERYOSONG PROBLEMA :  ACID RAIN, OZONE DEPLETION AT GLOBAL CLIMATE CHANGE</a:t>
            </a:r>
          </a:p>
          <a:p>
            <a:pPr marL="742950" indent="-742950"/>
            <a:endParaRPr lang="en-US" sz="4000" dirty="0" smtClean="0">
              <a:latin typeface="AR CENA" pitchFamily="2"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8600"/>
            <a:ext cx="8077200" cy="5632311"/>
          </a:xfrm>
          <a:prstGeom prst="rect">
            <a:avLst/>
          </a:prstGeom>
          <a:noFill/>
        </p:spPr>
        <p:txBody>
          <a:bodyPr wrap="square" rtlCol="0">
            <a:spAutoFit/>
          </a:bodyPr>
          <a:lstStyle/>
          <a:p>
            <a:pPr marL="742950" indent="-742950"/>
            <a:r>
              <a:rPr lang="en-US" sz="4000" dirty="0" smtClean="0">
                <a:latin typeface="AR CENA" pitchFamily="2" charset="0"/>
              </a:rPr>
              <a:t>	- SANHI NG POLUSYON SA TUBIG : BASURA, MARUMING TUBIG SA MGA INDUSTRIYA, OIL SPILL, RESIDUE NG MGA PESTICIDES, MINE TAILING </a:t>
            </a:r>
          </a:p>
          <a:p>
            <a:pPr marL="742950" indent="-742950"/>
            <a:r>
              <a:rPr lang="en-US" sz="4000" dirty="0" smtClean="0">
                <a:latin typeface="AR CENA" pitchFamily="2" charset="0"/>
              </a:rPr>
              <a:t>	- EPEKTO : KALUSUGAN AT BUHAY-DAGAT</a:t>
            </a:r>
          </a:p>
          <a:p>
            <a:pPr marL="742950" indent="-742950"/>
            <a:r>
              <a:rPr lang="en-US" sz="4000" dirty="0" smtClean="0">
                <a:latin typeface="AR CENA" pitchFamily="2" charset="0"/>
              </a:rPr>
              <a:t>	-  MATINDING KONTAMINASYON : HUANG HO, GANGES, AMU DARYA, SYR DARYA</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6494085"/>
          </a:xfrm>
          <a:prstGeom prst="rect">
            <a:avLst/>
          </a:prstGeom>
          <a:noFill/>
        </p:spPr>
        <p:txBody>
          <a:bodyPr wrap="square" rtlCol="0">
            <a:spAutoFit/>
          </a:bodyPr>
          <a:lstStyle/>
          <a:p>
            <a:pPr marL="742950" indent="-742950"/>
            <a:r>
              <a:rPr lang="en-US" sz="3200" dirty="0" smtClean="0">
                <a:solidFill>
                  <a:srgbClr val="002060"/>
                </a:solidFill>
                <a:latin typeface="AR CENA" pitchFamily="2" charset="0"/>
              </a:rPr>
              <a:t>5. PAGKAWALA NG BIODIVERSITY</a:t>
            </a:r>
          </a:p>
          <a:p>
            <a:pPr marL="742950" indent="-742950"/>
            <a:r>
              <a:rPr lang="en-US" sz="3200" dirty="0" smtClean="0">
                <a:latin typeface="AR CENA" pitchFamily="2" charset="0"/>
              </a:rPr>
              <a:t>	- ASYA ANG </a:t>
            </a:r>
            <a:r>
              <a:rPr lang="en-US" sz="3200" smtClean="0">
                <a:latin typeface="AR CENA" pitchFamily="2" charset="0"/>
              </a:rPr>
              <a:t>MAY </a:t>
            </a:r>
            <a:r>
              <a:rPr lang="en-US" sz="3200" smtClean="0">
                <a:latin typeface="AR CENA" pitchFamily="2" charset="0"/>
              </a:rPr>
              <a:t>PINAKAMAYAMANG </a:t>
            </a:r>
            <a:r>
              <a:rPr lang="en-US" sz="3200" dirty="0" smtClean="0">
                <a:latin typeface="AR CENA" pitchFamily="2" charset="0"/>
              </a:rPr>
              <a:t>BIODIVERSITY AT MAY PINAKAMABILIS NA PAGKAWALA NG BIODIVERSITY</a:t>
            </a:r>
          </a:p>
          <a:p>
            <a:pPr marL="742950" indent="-742950"/>
            <a:r>
              <a:rPr lang="en-US" sz="3200" dirty="0" smtClean="0">
                <a:latin typeface="AR CENA" pitchFamily="2" charset="0"/>
              </a:rPr>
              <a:t>SANHI: PATULOY NA PAGTAAS NG POPULASYON, WALANG HABAS NA PAGKUHA AT PAGGAMIT NG MGA LIKAS NA YAMAN, PANG-AABUSO NG LUPA, PAGKAKALBO O PAGKASIRA NG KAGUBATAN (DEFORESTATION), POLUSYON SA KAPALIGIRAN, INTRODUKSYON NG MGA SPECIES NA HINDI LIKAS SA ISANG PARTIKULAR NA REHIYON </a:t>
            </a:r>
          </a:p>
          <a:p>
            <a:pPr marL="742950" indent="-742950"/>
            <a:endParaRPr lang="en-US" sz="3200" dirty="0" smtClean="0">
              <a:latin typeface="AR CENA" pitchFamily="2"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001000" cy="6494085"/>
          </a:xfrm>
          <a:prstGeom prst="rect">
            <a:avLst/>
          </a:prstGeom>
          <a:noFill/>
        </p:spPr>
        <p:txBody>
          <a:bodyPr wrap="square" rtlCol="0">
            <a:spAutoFit/>
          </a:bodyPr>
          <a:lstStyle/>
          <a:p>
            <a:pPr marL="742950" indent="-742950"/>
            <a:r>
              <a:rPr lang="en-US" sz="3200" dirty="0" smtClean="0">
                <a:solidFill>
                  <a:srgbClr val="002060"/>
                </a:solidFill>
                <a:latin typeface="AR CENA" pitchFamily="2" charset="0"/>
              </a:rPr>
              <a:t>6. PAGKASIRA NG KAGUBATAN</a:t>
            </a:r>
          </a:p>
          <a:p>
            <a:pPr marL="742950" indent="-742950"/>
            <a:r>
              <a:rPr lang="en-US" sz="3200" dirty="0" smtClean="0">
                <a:latin typeface="AR CENA" pitchFamily="2" charset="0"/>
              </a:rPr>
              <a:t>	- DEFORESTATION</a:t>
            </a:r>
          </a:p>
          <a:p>
            <a:pPr marL="742950" indent="-742950"/>
            <a:r>
              <a:rPr lang="en-US" sz="3200" dirty="0" smtClean="0">
                <a:latin typeface="AR CENA" pitchFamily="2" charset="0"/>
              </a:rPr>
              <a:t>	- SANHI : KOMERSYAL NA PAGTROTROSO, PAGKAKAINGIN, PAGPUTOL NG PUNO, PANGGATONG, PAGKASUNOG NG  GUBAT</a:t>
            </a:r>
          </a:p>
          <a:p>
            <a:pPr marL="742950" indent="-742950"/>
            <a:r>
              <a:rPr lang="en-US" sz="3200" dirty="0" smtClean="0">
                <a:latin typeface="AR CENA" pitchFamily="2" charset="0"/>
              </a:rPr>
              <a:t>	- EPEKTO : PAGKAWALA O PAGKASIRA NG NATURAL HABITAT,  PAGBAHA, EROSYON NG LUPA, PAGGUHO NG LUPA, SILTASYON, SEDIMENTATION</a:t>
            </a:r>
          </a:p>
          <a:p>
            <a:pPr marL="742950" indent="-742950"/>
            <a:r>
              <a:rPr lang="en-US" sz="3200" dirty="0" smtClean="0">
                <a:latin typeface="AR CENA" pitchFamily="2" charset="0"/>
              </a:rPr>
              <a:t>	- MAY PINAKAMABILIS NA DEFORESTATION RATE : BANGLADESH, INDONESIA, PAKISTAN, PILIPINAS</a:t>
            </a:r>
          </a:p>
          <a:p>
            <a:pPr marL="742950" indent="-742950"/>
            <a:endParaRPr lang="en-US" sz="3200" dirty="0" smtClean="0">
              <a:latin typeface="AR CENA" pitchFamily="2"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06304"/>
          <a:ext cx="8534400" cy="6400560"/>
        </p:xfrm>
        <a:graphic>
          <a:graphicData uri="http://schemas.openxmlformats.org/drawingml/2006/table">
            <a:tbl>
              <a:tblPr firstRow="1" bandRow="1">
                <a:tableStyleId>{5940675A-B579-460E-94D1-54222C63F5DA}</a:tableStyleId>
              </a:tblPr>
              <a:tblGrid>
                <a:gridCol w="4267200"/>
                <a:gridCol w="4267200"/>
              </a:tblGrid>
              <a:tr h="1166424">
                <a:tc>
                  <a:txBody>
                    <a:bodyPr/>
                    <a:lstStyle/>
                    <a:p>
                      <a:r>
                        <a:rPr lang="en-US" sz="3600" dirty="0" smtClean="0">
                          <a:latin typeface="AR CENA" pitchFamily="2" charset="0"/>
                        </a:rPr>
                        <a:t>SULIRANING</a:t>
                      </a:r>
                      <a:r>
                        <a:rPr lang="en-US" sz="3600" baseline="0" dirty="0" smtClean="0">
                          <a:latin typeface="AR CENA" pitchFamily="2" charset="0"/>
                        </a:rPr>
                        <a:t> PANGKAPALIGIRAN </a:t>
                      </a:r>
                      <a:endParaRPr lang="en-US" sz="3600" dirty="0">
                        <a:latin typeface="AR CENA" pitchFamily="2" charset="0"/>
                      </a:endParaRPr>
                    </a:p>
                  </a:txBody>
                  <a:tcPr/>
                </a:tc>
                <a:tc>
                  <a:txBody>
                    <a:bodyPr/>
                    <a:lstStyle/>
                    <a:p>
                      <a:r>
                        <a:rPr lang="en-US" sz="3600" dirty="0" smtClean="0">
                          <a:latin typeface="AR CENA" pitchFamily="2" charset="0"/>
                        </a:rPr>
                        <a:t>MGA MUNGKAHING SOLUSYON</a:t>
                      </a:r>
                      <a:endParaRPr lang="en-US" sz="3600" dirty="0">
                        <a:latin typeface="AR CENA" pitchFamily="2" charset="0"/>
                      </a:endParaRPr>
                    </a:p>
                  </a:txBody>
                  <a:tcPr/>
                </a:tc>
              </a:tr>
              <a:tr h="868640">
                <a:tc>
                  <a:txBody>
                    <a:bodyPr/>
                    <a:lstStyle/>
                    <a:p>
                      <a:endParaRPr lang="en-US" dirty="0"/>
                    </a:p>
                  </a:txBody>
                  <a:tcPr/>
                </a:tc>
                <a:tc>
                  <a:txBody>
                    <a:bodyPr/>
                    <a:lstStyle/>
                    <a:p>
                      <a:endParaRPr lang="en-US"/>
                    </a:p>
                  </a:txBody>
                  <a:tcPr/>
                </a:tc>
              </a:tr>
              <a:tr h="868640">
                <a:tc>
                  <a:txBody>
                    <a:bodyPr/>
                    <a:lstStyle/>
                    <a:p>
                      <a:endParaRPr lang="en-US" dirty="0"/>
                    </a:p>
                  </a:txBody>
                  <a:tcPr/>
                </a:tc>
                <a:tc>
                  <a:txBody>
                    <a:bodyPr/>
                    <a:lstStyle/>
                    <a:p>
                      <a:endParaRPr lang="en-US"/>
                    </a:p>
                  </a:txBody>
                  <a:tcPr/>
                </a:tc>
              </a:tr>
              <a:tr h="868640">
                <a:tc>
                  <a:txBody>
                    <a:bodyPr/>
                    <a:lstStyle/>
                    <a:p>
                      <a:endParaRPr lang="en-US"/>
                    </a:p>
                  </a:txBody>
                  <a:tcPr/>
                </a:tc>
                <a:tc>
                  <a:txBody>
                    <a:bodyPr/>
                    <a:lstStyle/>
                    <a:p>
                      <a:endParaRPr lang="en-US"/>
                    </a:p>
                  </a:txBody>
                  <a:tcPr/>
                </a:tc>
              </a:tr>
              <a:tr h="868640">
                <a:tc>
                  <a:txBody>
                    <a:bodyPr/>
                    <a:lstStyle/>
                    <a:p>
                      <a:endParaRPr lang="en-US"/>
                    </a:p>
                  </a:txBody>
                  <a:tcPr/>
                </a:tc>
                <a:tc>
                  <a:txBody>
                    <a:bodyPr/>
                    <a:lstStyle/>
                    <a:p>
                      <a:endParaRPr lang="en-US"/>
                    </a:p>
                  </a:txBody>
                  <a:tcPr/>
                </a:tc>
              </a:tr>
              <a:tr h="868640">
                <a:tc>
                  <a:txBody>
                    <a:bodyPr/>
                    <a:lstStyle/>
                    <a:p>
                      <a:endParaRPr lang="en-US" dirty="0"/>
                    </a:p>
                  </a:txBody>
                  <a:tcPr/>
                </a:tc>
                <a:tc>
                  <a:txBody>
                    <a:bodyPr/>
                    <a:lstStyle/>
                    <a:p>
                      <a:endParaRPr lang="en-US" dirty="0"/>
                    </a:p>
                  </a:txBody>
                  <a:tcPr/>
                </a:tc>
              </a:tr>
              <a:tr h="868640">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10600" cy="7417415"/>
          </a:xfrm>
          <a:prstGeom prst="rect">
            <a:avLst/>
          </a:prstGeom>
          <a:noFill/>
        </p:spPr>
        <p:txBody>
          <a:bodyPr wrap="square" rtlCol="0">
            <a:spAutoFit/>
          </a:bodyPr>
          <a:lstStyle/>
          <a:p>
            <a:pPr algn="ctr"/>
            <a:r>
              <a:rPr lang="en-US" sz="2800" dirty="0" smtClean="0">
                <a:latin typeface="AR CENA" pitchFamily="2" charset="0"/>
              </a:rPr>
              <a:t>ANG MGA LIKAS NA YAMAN NG ASYA</a:t>
            </a:r>
          </a:p>
          <a:p>
            <a:endParaRPr lang="en-US" sz="2800" dirty="0">
              <a:latin typeface="AR CENA" pitchFamily="2" charset="0"/>
            </a:endParaRPr>
          </a:p>
          <a:p>
            <a:pPr algn="ctr"/>
            <a:r>
              <a:rPr lang="en-US" sz="2800" dirty="0" smtClean="0">
                <a:latin typeface="AR CENA" pitchFamily="2" charset="0"/>
              </a:rPr>
              <a:t>TIMOG ASYA</a:t>
            </a:r>
          </a:p>
          <a:p>
            <a:endParaRPr lang="en-US" sz="2800" dirty="0">
              <a:latin typeface="AR CENA" pitchFamily="2" charset="0"/>
            </a:endParaRPr>
          </a:p>
          <a:p>
            <a:r>
              <a:rPr lang="en-US" sz="2800" dirty="0" smtClean="0">
                <a:latin typeface="AR CENA" pitchFamily="2" charset="0"/>
              </a:rPr>
              <a:t>*</a:t>
            </a:r>
            <a:r>
              <a:rPr lang="en-US" sz="2800" dirty="0" smtClean="0">
                <a:solidFill>
                  <a:srgbClr val="FF0000"/>
                </a:solidFill>
                <a:latin typeface="AR CENA" pitchFamily="2" charset="0"/>
              </a:rPr>
              <a:t> PAGSASAKA </a:t>
            </a:r>
          </a:p>
          <a:p>
            <a:r>
              <a:rPr lang="en-US" sz="2800" dirty="0" smtClean="0">
                <a:latin typeface="AR CENA" pitchFamily="2" charset="0"/>
              </a:rPr>
              <a:t>* </a:t>
            </a:r>
            <a:r>
              <a:rPr lang="en-US" sz="2800" dirty="0" smtClean="0">
                <a:solidFill>
                  <a:srgbClr val="FF0000"/>
                </a:solidFill>
                <a:latin typeface="AR CENA" pitchFamily="2" charset="0"/>
              </a:rPr>
              <a:t>PALAY</a:t>
            </a:r>
            <a:r>
              <a:rPr lang="en-US" sz="2800" dirty="0" smtClean="0">
                <a:latin typeface="AR CENA" pitchFamily="2" charset="0"/>
              </a:rPr>
              <a:t>, TRIGO, JUTE, TUBO, GULAY</a:t>
            </a:r>
          </a:p>
          <a:p>
            <a:r>
              <a:rPr lang="en-US" sz="2800" dirty="0" smtClean="0">
                <a:latin typeface="AR CENA" pitchFamily="2" charset="0"/>
              </a:rPr>
              <a:t>* </a:t>
            </a:r>
            <a:r>
              <a:rPr lang="en-US" sz="2800" dirty="0" smtClean="0">
                <a:solidFill>
                  <a:srgbClr val="FF0000"/>
                </a:solidFill>
                <a:latin typeface="AR CENA" pitchFamily="2" charset="0"/>
              </a:rPr>
              <a:t>LUPA</a:t>
            </a:r>
            <a:r>
              <a:rPr lang="en-US" sz="2800" dirty="0" smtClean="0">
                <a:latin typeface="AR CENA" pitchFamily="2" charset="0"/>
              </a:rPr>
              <a:t>, BAKAL, KARBON – INDIA </a:t>
            </a:r>
          </a:p>
          <a:p>
            <a:r>
              <a:rPr lang="en-US" sz="2800" dirty="0" smtClean="0">
                <a:solidFill>
                  <a:srgbClr val="FF0000"/>
                </a:solidFill>
                <a:latin typeface="AR CENA" pitchFamily="2" charset="0"/>
              </a:rPr>
              <a:t>* OPYO</a:t>
            </a:r>
            <a:r>
              <a:rPr lang="en-US" sz="2800" dirty="0" smtClean="0">
                <a:latin typeface="AR CENA" pitchFamily="2" charset="0"/>
              </a:rPr>
              <a:t> – AFGHANISTAN</a:t>
            </a:r>
          </a:p>
          <a:p>
            <a:pPr>
              <a:buFont typeface="Arial" charset="0"/>
              <a:buChar char="•"/>
            </a:pPr>
            <a:r>
              <a:rPr lang="en-US" sz="2800" dirty="0" smtClean="0">
                <a:latin typeface="AR CENA" pitchFamily="2" charset="0"/>
              </a:rPr>
              <a:t> </a:t>
            </a:r>
            <a:r>
              <a:rPr lang="en-US" sz="2800" dirty="0" smtClean="0">
                <a:solidFill>
                  <a:srgbClr val="FF0000"/>
                </a:solidFill>
                <a:latin typeface="AR CENA" pitchFamily="2" charset="0"/>
              </a:rPr>
              <a:t>KAGUBATAN</a:t>
            </a:r>
            <a:r>
              <a:rPr lang="en-US" sz="2800" dirty="0" smtClean="0">
                <a:latin typeface="AR CENA" pitchFamily="2" charset="0"/>
              </a:rPr>
              <a:t> – NEPAL</a:t>
            </a:r>
          </a:p>
          <a:p>
            <a:pPr>
              <a:buFont typeface="Arial" charset="0"/>
              <a:buChar char="•"/>
            </a:pPr>
            <a:r>
              <a:rPr lang="en-US" sz="2800" dirty="0">
                <a:latin typeface="AR CENA" pitchFamily="2" charset="0"/>
              </a:rPr>
              <a:t> </a:t>
            </a:r>
            <a:r>
              <a:rPr lang="en-US" sz="2800" dirty="0" smtClean="0">
                <a:solidFill>
                  <a:srgbClr val="FF0000"/>
                </a:solidFill>
                <a:latin typeface="AR CENA" pitchFamily="2" charset="0"/>
              </a:rPr>
              <a:t>GUBAT BAKAWAN </a:t>
            </a:r>
            <a:r>
              <a:rPr lang="en-US" sz="2800" dirty="0" smtClean="0">
                <a:latin typeface="AR CENA" pitchFamily="2" charset="0"/>
              </a:rPr>
              <a:t>– PAKISTAN</a:t>
            </a:r>
          </a:p>
          <a:p>
            <a:pPr>
              <a:buFont typeface="Arial" charset="0"/>
              <a:buChar char="•"/>
            </a:pPr>
            <a:r>
              <a:rPr lang="en-US" sz="2800" dirty="0">
                <a:solidFill>
                  <a:srgbClr val="FF0000"/>
                </a:solidFill>
                <a:latin typeface="AR CENA" pitchFamily="2" charset="0"/>
              </a:rPr>
              <a:t> </a:t>
            </a:r>
            <a:r>
              <a:rPr lang="en-US" sz="2800" dirty="0" smtClean="0">
                <a:solidFill>
                  <a:srgbClr val="FF0000"/>
                </a:solidFill>
                <a:latin typeface="AR CENA" pitchFamily="2" charset="0"/>
              </a:rPr>
              <a:t>GUBAT (MAHOGANY, PALM, EVERGREEN, SATINWOOD) </a:t>
            </a:r>
            <a:r>
              <a:rPr lang="en-US" sz="2800" dirty="0" smtClean="0">
                <a:latin typeface="AR CENA" pitchFamily="2" charset="0"/>
              </a:rPr>
              <a:t>– SRI LANKA</a:t>
            </a:r>
          </a:p>
          <a:p>
            <a:pPr>
              <a:buFont typeface="Arial" charset="0"/>
              <a:buChar char="•"/>
            </a:pPr>
            <a:r>
              <a:rPr lang="en-US" sz="2800" dirty="0">
                <a:latin typeface="AR CENA" pitchFamily="2" charset="0"/>
              </a:rPr>
              <a:t> </a:t>
            </a:r>
            <a:r>
              <a:rPr lang="en-US" sz="2800" dirty="0" smtClean="0">
                <a:latin typeface="AR CENA" pitchFamily="2" charset="0"/>
              </a:rPr>
              <a:t>INDIAN OCEAN</a:t>
            </a:r>
          </a:p>
          <a:p>
            <a:pPr>
              <a:buFont typeface="Arial" charset="0"/>
              <a:buChar char="•"/>
            </a:pPr>
            <a:r>
              <a:rPr lang="en-US" sz="2800" dirty="0">
                <a:latin typeface="AR CENA" pitchFamily="2" charset="0"/>
              </a:rPr>
              <a:t> </a:t>
            </a:r>
            <a:r>
              <a:rPr lang="en-US" sz="2800" dirty="0" smtClean="0">
                <a:latin typeface="AR CENA" pitchFamily="2" charset="0"/>
              </a:rPr>
              <a:t>PAGHAHAYUPAN – AFGHANISTAN AT BANGLADESH</a:t>
            </a:r>
          </a:p>
          <a:p>
            <a:pPr>
              <a:buFont typeface="Arial" charset="0"/>
              <a:buChar char="•"/>
            </a:pPr>
            <a:endParaRPr lang="en-US" sz="2800" dirty="0" smtClean="0">
              <a:latin typeface="AR CENA" pitchFamily="2" charset="0"/>
            </a:endParaRPr>
          </a:p>
          <a:p>
            <a:endParaRPr lang="en-US" sz="2800" dirty="0" smtClean="0">
              <a:latin typeface="AR CENA" pitchFamily="2" charset="0"/>
            </a:endParaRPr>
          </a:p>
          <a:p>
            <a:endParaRPr lang="en-US" sz="2800" dirty="0">
              <a:latin typeface="AR CENA"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10600" cy="7478970"/>
          </a:xfrm>
          <a:prstGeom prst="rect">
            <a:avLst/>
          </a:prstGeom>
          <a:noFill/>
        </p:spPr>
        <p:txBody>
          <a:bodyPr wrap="square" rtlCol="0">
            <a:spAutoFit/>
          </a:bodyPr>
          <a:lstStyle/>
          <a:p>
            <a:pPr algn="ctr"/>
            <a:r>
              <a:rPr lang="en-US" sz="4800" dirty="0" smtClean="0">
                <a:latin typeface="AR CENA" pitchFamily="2" charset="0"/>
              </a:rPr>
              <a:t>ANG MGA LIKAS NA YAMAN NG ASYA</a:t>
            </a:r>
          </a:p>
          <a:p>
            <a:endParaRPr lang="en-US" sz="4800" dirty="0">
              <a:latin typeface="AR CENA" pitchFamily="2" charset="0"/>
            </a:endParaRPr>
          </a:p>
          <a:p>
            <a:pPr algn="ctr"/>
            <a:r>
              <a:rPr lang="en-US" sz="4800" dirty="0" smtClean="0">
                <a:latin typeface="AR CENA" pitchFamily="2" charset="0"/>
              </a:rPr>
              <a:t>YAMANG MINERAL NG TIMOG ASYA</a:t>
            </a:r>
          </a:p>
          <a:p>
            <a:endParaRPr lang="en-US" sz="4800" dirty="0">
              <a:latin typeface="AR CENA" pitchFamily="2" charset="0"/>
            </a:endParaRPr>
          </a:p>
          <a:p>
            <a:r>
              <a:rPr lang="en-US" sz="4800" dirty="0" smtClean="0">
                <a:latin typeface="AR CENA" pitchFamily="2" charset="0"/>
              </a:rPr>
              <a:t>BATONG APOG, BAKAL, NATURAL GAS, LANGIS, TANSO, ASIN, GYPSUM</a:t>
            </a:r>
          </a:p>
          <a:p>
            <a:endParaRPr lang="en-US" sz="4800" dirty="0">
              <a:latin typeface="AR CENA" pitchFamily="2" charset="0"/>
            </a:endParaRPr>
          </a:p>
          <a:p>
            <a:pPr>
              <a:buFont typeface="Arial" charset="0"/>
              <a:buChar char="•"/>
            </a:pPr>
            <a:endParaRPr lang="en-US" sz="4800" dirty="0" smtClean="0">
              <a:latin typeface="AR CENA" pitchFamily="2" charset="0"/>
            </a:endParaRPr>
          </a:p>
          <a:p>
            <a:endParaRPr lang="en-US" sz="4800" dirty="0" smtClean="0">
              <a:latin typeface="AR CENA" pitchFamily="2" charset="0"/>
            </a:endParaRPr>
          </a:p>
          <a:p>
            <a:endParaRPr lang="en-US" sz="4800" dirty="0">
              <a:latin typeface="AR CENA"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10600" cy="7848302"/>
          </a:xfrm>
          <a:prstGeom prst="rect">
            <a:avLst/>
          </a:prstGeom>
          <a:noFill/>
        </p:spPr>
        <p:txBody>
          <a:bodyPr wrap="square" rtlCol="0">
            <a:spAutoFit/>
          </a:bodyPr>
          <a:lstStyle/>
          <a:p>
            <a:pPr algn="ctr"/>
            <a:r>
              <a:rPr lang="en-US" sz="2800" dirty="0" smtClean="0">
                <a:latin typeface="AR CENA" pitchFamily="2" charset="0"/>
              </a:rPr>
              <a:t>ANG MGA LIKAS NA YAMAN NG ASYA</a:t>
            </a:r>
          </a:p>
          <a:p>
            <a:endParaRPr lang="en-US" sz="2800" dirty="0">
              <a:latin typeface="AR CENA" pitchFamily="2" charset="0"/>
            </a:endParaRPr>
          </a:p>
          <a:p>
            <a:pPr algn="ctr"/>
            <a:r>
              <a:rPr lang="en-US" sz="2800" dirty="0" smtClean="0">
                <a:latin typeface="AR CENA" pitchFamily="2" charset="0"/>
              </a:rPr>
              <a:t>TIMOG SILANGANG ASYA</a:t>
            </a:r>
          </a:p>
          <a:p>
            <a:endParaRPr lang="en-US" sz="2800" dirty="0">
              <a:latin typeface="AR CENA" pitchFamily="2" charset="0"/>
            </a:endParaRPr>
          </a:p>
          <a:p>
            <a:r>
              <a:rPr lang="en-US" sz="2800" dirty="0" smtClean="0">
                <a:latin typeface="AR CENA" pitchFamily="2" charset="0"/>
              </a:rPr>
              <a:t>MYANMAR – 84% NG KAGUBATAN ANG TIRAHAN NG IBA’T IBANG UNGGOY, IBON AT REPTILE</a:t>
            </a:r>
          </a:p>
          <a:p>
            <a:r>
              <a:rPr lang="en-US" sz="2800" dirty="0" smtClean="0">
                <a:latin typeface="AR CENA" pitchFamily="2" charset="0"/>
              </a:rPr>
              <a:t>- PINAKAMATABANG LUPA SA LAMBAK NG IRRAWADY RIVER AT SITTANG RIVER</a:t>
            </a:r>
          </a:p>
          <a:p>
            <a:r>
              <a:rPr lang="en-US" sz="2800" dirty="0" smtClean="0">
                <a:latin typeface="AR CENA" pitchFamily="2" charset="0"/>
              </a:rPr>
              <a:t>BRUNEI – TEAK </a:t>
            </a:r>
          </a:p>
          <a:p>
            <a:r>
              <a:rPr lang="en-US" sz="2800" dirty="0" smtClean="0">
                <a:latin typeface="AR CENA" pitchFamily="2" charset="0"/>
              </a:rPr>
              <a:t>PILIPINAS – PALM AT MATITIGAS NA KAHOY: APITONG , YAKAL, LAUAN, KAMAGONG, IPIL, PULANG NARRA, MAYAPIS, IBA’T IBANG SPECIES NG DAPO</a:t>
            </a:r>
          </a:p>
          <a:p>
            <a:pPr>
              <a:buFontTx/>
              <a:buChar char="-"/>
            </a:pPr>
            <a:r>
              <a:rPr lang="en-US" sz="2800" dirty="0" smtClean="0">
                <a:latin typeface="AR CENA" pitchFamily="2" charset="0"/>
              </a:rPr>
              <a:t>LANGIS NG NIYOG AT KOPRA</a:t>
            </a:r>
          </a:p>
          <a:p>
            <a:pPr>
              <a:buFontTx/>
              <a:buChar char="-"/>
            </a:pPr>
            <a:r>
              <a:rPr lang="en-US" sz="2800" dirty="0" smtClean="0">
                <a:latin typeface="AR CENA" pitchFamily="2" charset="0"/>
              </a:rPr>
              <a:t>TANSO</a:t>
            </a:r>
          </a:p>
          <a:p>
            <a:r>
              <a:rPr lang="en-US" sz="2800" dirty="0" smtClean="0">
                <a:latin typeface="AR CENA" pitchFamily="2" charset="0"/>
              </a:rPr>
              <a:t>CAMBODIA – MEKONG RIVER AT TONLE SAP</a:t>
            </a:r>
          </a:p>
          <a:p>
            <a:pPr>
              <a:buFont typeface="Arial" charset="0"/>
              <a:buChar char="•"/>
            </a:pPr>
            <a:endParaRPr lang="en-US" sz="2800" dirty="0" smtClean="0">
              <a:latin typeface="AR CENA" pitchFamily="2" charset="0"/>
            </a:endParaRPr>
          </a:p>
          <a:p>
            <a:endParaRPr lang="en-US" sz="2800" dirty="0" smtClean="0">
              <a:latin typeface="AR CENA" pitchFamily="2" charset="0"/>
            </a:endParaRPr>
          </a:p>
          <a:p>
            <a:endParaRPr lang="en-US" sz="2800" dirty="0">
              <a:latin typeface="AR CENA"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228600"/>
            <a:ext cx="8610600" cy="8217634"/>
          </a:xfrm>
          <a:prstGeom prst="rect">
            <a:avLst/>
          </a:prstGeom>
          <a:noFill/>
        </p:spPr>
        <p:txBody>
          <a:bodyPr wrap="square" rtlCol="0">
            <a:spAutoFit/>
          </a:bodyPr>
          <a:lstStyle/>
          <a:p>
            <a:pPr algn="ctr"/>
            <a:r>
              <a:rPr lang="en-US" sz="4800" dirty="0" smtClean="0">
                <a:latin typeface="AR CENA" pitchFamily="2" charset="0"/>
              </a:rPr>
              <a:t>ANG MGA LIKAS NA YAMAN NG ASYA</a:t>
            </a:r>
          </a:p>
          <a:p>
            <a:endParaRPr lang="en-US" sz="4800" dirty="0">
              <a:latin typeface="AR CENA" pitchFamily="2" charset="0"/>
            </a:endParaRPr>
          </a:p>
          <a:p>
            <a:pPr algn="ctr"/>
            <a:r>
              <a:rPr lang="en-US" sz="4800" dirty="0" smtClean="0">
                <a:latin typeface="AR CENA" pitchFamily="2" charset="0"/>
              </a:rPr>
              <a:t>TIMOG SILANGANG ASYA</a:t>
            </a:r>
          </a:p>
          <a:p>
            <a:endParaRPr lang="en-US" sz="4800" dirty="0">
              <a:latin typeface="AR CENA" pitchFamily="2" charset="0"/>
            </a:endParaRPr>
          </a:p>
          <a:p>
            <a:r>
              <a:rPr lang="en-US" sz="4800" dirty="0" smtClean="0">
                <a:latin typeface="AR CENA" pitchFamily="2" charset="0"/>
              </a:rPr>
              <a:t>INDONESIA – LANGIS, NATURAL GAS, LIQUIFIED GAS </a:t>
            </a:r>
          </a:p>
          <a:p>
            <a:r>
              <a:rPr lang="en-US" sz="4800" dirty="0" smtClean="0">
                <a:latin typeface="AR CENA" pitchFamily="2" charset="0"/>
              </a:rPr>
              <a:t>MALAYSIA – LIQUIFIED GAS</a:t>
            </a:r>
          </a:p>
          <a:p>
            <a:r>
              <a:rPr lang="en-US" sz="4800" dirty="0" smtClean="0">
                <a:latin typeface="AR CENA" pitchFamily="2" charset="0"/>
              </a:rPr>
              <a:t>* ILOG – DAM – HYDROELECTRIC POWER – KURYENTE </a:t>
            </a:r>
          </a:p>
          <a:p>
            <a:endParaRPr lang="en-US" sz="4800" dirty="0" smtClean="0">
              <a:latin typeface="AR CENA" pitchFamily="2" charset="0"/>
            </a:endParaRPr>
          </a:p>
          <a:p>
            <a:endParaRPr lang="en-US" sz="4800" dirty="0">
              <a:latin typeface="AR CENA"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10600" cy="6986528"/>
          </a:xfrm>
          <a:prstGeom prst="rect">
            <a:avLst/>
          </a:prstGeom>
          <a:noFill/>
        </p:spPr>
        <p:txBody>
          <a:bodyPr wrap="square" rtlCol="0">
            <a:spAutoFit/>
          </a:bodyPr>
          <a:lstStyle/>
          <a:p>
            <a:pPr algn="ctr"/>
            <a:r>
              <a:rPr lang="en-US" sz="2800" dirty="0" smtClean="0">
                <a:latin typeface="AR CENA" pitchFamily="2" charset="0"/>
              </a:rPr>
              <a:t>ANG MGA LIKAS NA YAMAN NG ASYA</a:t>
            </a:r>
          </a:p>
          <a:p>
            <a:endParaRPr lang="en-US" sz="2800" dirty="0">
              <a:latin typeface="AR CENA" pitchFamily="2" charset="0"/>
            </a:endParaRPr>
          </a:p>
          <a:p>
            <a:pPr algn="ctr"/>
            <a:r>
              <a:rPr lang="en-US" sz="2800" dirty="0" smtClean="0">
                <a:latin typeface="AR CENA" pitchFamily="2" charset="0"/>
              </a:rPr>
              <a:t>SILANGANG ASYA</a:t>
            </a:r>
          </a:p>
          <a:p>
            <a:endParaRPr lang="en-US" sz="2800" dirty="0">
              <a:latin typeface="AR CENA" pitchFamily="2" charset="0"/>
            </a:endParaRPr>
          </a:p>
          <a:p>
            <a:pPr>
              <a:buFont typeface="Arial" charset="0"/>
              <a:buChar char="•"/>
            </a:pPr>
            <a:r>
              <a:rPr lang="en-US" sz="2800" dirty="0" smtClean="0">
                <a:latin typeface="AR CENA" pitchFamily="2" charset="0"/>
              </a:rPr>
              <a:t>CHINA – PINAKAMALAKING RESERBA NG ANTIMONY, MAGNESIUM, TUNGSTEN, KARBON</a:t>
            </a:r>
          </a:p>
          <a:p>
            <a:r>
              <a:rPr lang="en-US" sz="2800" dirty="0" smtClean="0">
                <a:latin typeface="AR CENA" pitchFamily="2" charset="0"/>
              </a:rPr>
              <a:t>- PAGTATANIM (PALAY), PAGHAHAYUPAN </a:t>
            </a:r>
          </a:p>
          <a:p>
            <a:pPr>
              <a:buFont typeface="Arial" charset="0"/>
              <a:buChar char="•"/>
            </a:pPr>
            <a:r>
              <a:rPr lang="en-US" sz="2800" dirty="0" smtClean="0">
                <a:latin typeface="AR CENA" pitchFamily="2" charset="0"/>
              </a:rPr>
              <a:t>JAPAN – SALAT SA YAMANG MINERAL NGUNIT NANGUNGUNA SA INDUSTRIYALISASYON</a:t>
            </a:r>
          </a:p>
          <a:p>
            <a:pPr>
              <a:buFontTx/>
              <a:buChar char="-"/>
            </a:pPr>
            <a:r>
              <a:rPr lang="en-US" sz="2800" dirty="0" smtClean="0">
                <a:latin typeface="AR CENA" pitchFamily="2" charset="0"/>
              </a:rPr>
              <a:t>NAGTATANIM NG MULBERRY (PAGKAIN NG SILK WORM) KAYA NANGUNGUNA SA INDUSTRIYA NG TELANG SUTLA</a:t>
            </a:r>
          </a:p>
          <a:p>
            <a:r>
              <a:rPr lang="en-US" sz="2800" dirty="0" smtClean="0">
                <a:latin typeface="AR CENA" pitchFamily="2" charset="0"/>
              </a:rPr>
              <a:t>MONGOLIA – MABUHANGIN</a:t>
            </a:r>
          </a:p>
          <a:p>
            <a:r>
              <a:rPr lang="en-US" sz="2800" dirty="0" smtClean="0">
                <a:latin typeface="AR CENA" pitchFamily="2" charset="0"/>
              </a:rPr>
              <a:t> </a:t>
            </a:r>
          </a:p>
          <a:p>
            <a:pPr>
              <a:buFont typeface="Arial" charset="0"/>
              <a:buChar char="•"/>
            </a:pPr>
            <a:endParaRPr lang="en-US" sz="2800" dirty="0" smtClean="0">
              <a:latin typeface="AR CENA" pitchFamily="2" charset="0"/>
            </a:endParaRPr>
          </a:p>
          <a:p>
            <a:endParaRPr lang="en-US" sz="2800" dirty="0" smtClean="0">
              <a:latin typeface="AR CENA" pitchFamily="2" charset="0"/>
            </a:endParaRPr>
          </a:p>
          <a:p>
            <a:endParaRPr lang="en-US" sz="2800" dirty="0">
              <a:latin typeface="AR CENA"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8610600" cy="8279190"/>
          </a:xfrm>
          <a:prstGeom prst="rect">
            <a:avLst/>
          </a:prstGeom>
          <a:noFill/>
        </p:spPr>
        <p:txBody>
          <a:bodyPr wrap="square" rtlCol="0">
            <a:spAutoFit/>
          </a:bodyPr>
          <a:lstStyle/>
          <a:p>
            <a:pPr algn="ctr"/>
            <a:r>
              <a:rPr lang="en-US" sz="2800" dirty="0" smtClean="0">
                <a:latin typeface="AR CENA" pitchFamily="2" charset="0"/>
              </a:rPr>
              <a:t>ANG MGA LIKAS NA YAMAN NG ASYA</a:t>
            </a:r>
          </a:p>
          <a:p>
            <a:endParaRPr lang="en-US" sz="2800" dirty="0">
              <a:latin typeface="AR CENA" pitchFamily="2" charset="0"/>
            </a:endParaRPr>
          </a:p>
          <a:p>
            <a:pPr algn="ctr"/>
            <a:r>
              <a:rPr lang="en-US" sz="2800" dirty="0" smtClean="0">
                <a:latin typeface="AR CENA" pitchFamily="2" charset="0"/>
              </a:rPr>
              <a:t>KANLURANG ASYA</a:t>
            </a:r>
          </a:p>
          <a:p>
            <a:endParaRPr lang="en-US" sz="2800" dirty="0">
              <a:latin typeface="AR CENA" pitchFamily="2" charset="0"/>
            </a:endParaRPr>
          </a:p>
          <a:p>
            <a:pPr>
              <a:buFontTx/>
              <a:buChar char="-"/>
            </a:pPr>
            <a:r>
              <a:rPr lang="en-US" sz="2800" dirty="0" smtClean="0">
                <a:latin typeface="AR CENA" pitchFamily="2" charset="0"/>
              </a:rPr>
              <a:t> SAGANA SA YAMANG MINERAL (LANGIS, PETROLYO)</a:t>
            </a:r>
          </a:p>
          <a:p>
            <a:r>
              <a:rPr lang="en-US" sz="2800" dirty="0" smtClean="0">
                <a:latin typeface="AR CENA" pitchFamily="2" charset="0"/>
              </a:rPr>
              <a:t>SAUDI ARABIA – PINAKAMALAKING TAGAPAGLUWAS NG PETROLYO SA MUNDO</a:t>
            </a:r>
          </a:p>
          <a:p>
            <a:pPr>
              <a:buFont typeface="Arial" charset="0"/>
              <a:buChar char="•"/>
            </a:pPr>
            <a:r>
              <a:rPr lang="en-US" sz="2800" dirty="0" smtClean="0">
                <a:latin typeface="AR CENA" pitchFamily="2" charset="0"/>
              </a:rPr>
              <a:t> NATURAL GAS, TANSO, BAUXITE, POTASH, ZINC, MAGNESIUM, PHOSPHATE</a:t>
            </a:r>
          </a:p>
          <a:p>
            <a:pPr>
              <a:buFont typeface="Arial" charset="0"/>
              <a:buChar char="•"/>
            </a:pPr>
            <a:r>
              <a:rPr lang="en-US" sz="2800" dirty="0">
                <a:latin typeface="AR CENA" pitchFamily="2" charset="0"/>
              </a:rPr>
              <a:t> </a:t>
            </a:r>
            <a:r>
              <a:rPr lang="en-US" sz="2800" dirty="0" smtClean="0">
                <a:latin typeface="AR CENA" pitchFamily="2" charset="0"/>
              </a:rPr>
              <a:t>AGRIKULTURA (TRIGO, BARLEY) SA OASIS</a:t>
            </a:r>
          </a:p>
          <a:p>
            <a:pPr>
              <a:buFont typeface="Arial" charset="0"/>
              <a:buChar char="•"/>
            </a:pPr>
            <a:r>
              <a:rPr lang="en-US" sz="2800" dirty="0" smtClean="0">
                <a:latin typeface="AR CENA" pitchFamily="2" charset="0"/>
              </a:rPr>
              <a:t>IRAN – TRIGO, BARLEY, PALAY, BULAK, MAIS, TABAKO, PRUTAS</a:t>
            </a:r>
          </a:p>
          <a:p>
            <a:pPr>
              <a:buFont typeface="Arial" charset="0"/>
              <a:buChar char="•"/>
            </a:pPr>
            <a:r>
              <a:rPr lang="en-US" sz="2800" dirty="0">
                <a:latin typeface="AR CENA" pitchFamily="2" charset="0"/>
              </a:rPr>
              <a:t> </a:t>
            </a:r>
            <a:r>
              <a:rPr lang="en-US" sz="2800" dirty="0" smtClean="0">
                <a:latin typeface="AR CENA" pitchFamily="2" charset="0"/>
              </a:rPr>
              <a:t>IRAQ – NANGUNGUNA SA DATES</a:t>
            </a:r>
          </a:p>
          <a:p>
            <a:pPr>
              <a:buFont typeface="Arial" charset="0"/>
              <a:buChar char="•"/>
            </a:pPr>
            <a:r>
              <a:rPr lang="en-US" sz="2800" dirty="0">
                <a:latin typeface="AR CENA" pitchFamily="2" charset="0"/>
              </a:rPr>
              <a:t> </a:t>
            </a:r>
            <a:r>
              <a:rPr lang="en-US" sz="2800" dirty="0" smtClean="0">
                <a:latin typeface="AR CENA" pitchFamily="2" charset="0"/>
              </a:rPr>
              <a:t>ISRAEL – DALANDAN</a:t>
            </a:r>
          </a:p>
          <a:p>
            <a:pPr>
              <a:buFont typeface="Arial" charset="0"/>
              <a:buChar char="•"/>
            </a:pPr>
            <a:r>
              <a:rPr lang="en-US" sz="2800" dirty="0">
                <a:latin typeface="AR CENA" pitchFamily="2" charset="0"/>
              </a:rPr>
              <a:t> </a:t>
            </a:r>
            <a:r>
              <a:rPr lang="en-US" sz="2800" dirty="0" smtClean="0">
                <a:latin typeface="AR CENA" pitchFamily="2" charset="0"/>
              </a:rPr>
              <a:t>PAGHAHAYUPAN ( IRAN, IRAQ, SYRIA, SAUDI ARABIA, TURKEY)</a:t>
            </a:r>
          </a:p>
          <a:p>
            <a:pPr>
              <a:buFontTx/>
              <a:buChar char="-"/>
            </a:pPr>
            <a:endParaRPr lang="en-US" sz="2800" dirty="0" smtClean="0">
              <a:latin typeface="AR CENA" pitchFamily="2" charset="0"/>
            </a:endParaRPr>
          </a:p>
          <a:p>
            <a:r>
              <a:rPr lang="en-US" sz="2800" dirty="0" smtClean="0">
                <a:latin typeface="AR CENA" pitchFamily="2" charset="0"/>
              </a:rPr>
              <a:t> </a:t>
            </a:r>
          </a:p>
          <a:p>
            <a:pPr>
              <a:buFont typeface="Arial" charset="0"/>
              <a:buChar char="•"/>
            </a:pPr>
            <a:endParaRPr lang="en-US" sz="2800" dirty="0" smtClean="0">
              <a:latin typeface="AR CENA" pitchFamily="2" charset="0"/>
            </a:endParaRPr>
          </a:p>
          <a:p>
            <a:endParaRPr lang="en-US" sz="2800" dirty="0" smtClean="0">
              <a:latin typeface="AR CENA" pitchFamily="2" charset="0"/>
            </a:endParaRPr>
          </a:p>
          <a:p>
            <a:endParaRPr lang="en-US" sz="2800" dirty="0">
              <a:latin typeface="AR CENA"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763000" cy="6863417"/>
          </a:xfrm>
          <a:prstGeom prst="rect">
            <a:avLst/>
          </a:prstGeom>
          <a:noFill/>
        </p:spPr>
        <p:txBody>
          <a:bodyPr wrap="square" rtlCol="0">
            <a:spAutoFit/>
          </a:bodyPr>
          <a:lstStyle/>
          <a:p>
            <a:pPr algn="ctr"/>
            <a:r>
              <a:rPr lang="en-US" sz="2800" dirty="0" smtClean="0">
                <a:latin typeface="AR CENA" pitchFamily="2" charset="0"/>
              </a:rPr>
              <a:t>BIODIVERSITY</a:t>
            </a:r>
          </a:p>
          <a:p>
            <a:endParaRPr lang="en-US" sz="2800" dirty="0">
              <a:latin typeface="AR CENA" pitchFamily="2" charset="0"/>
            </a:endParaRPr>
          </a:p>
          <a:p>
            <a:pPr algn="ctr"/>
            <a:r>
              <a:rPr lang="en-US" sz="4800" dirty="0" smtClean="0">
                <a:solidFill>
                  <a:srgbClr val="FF0000"/>
                </a:solidFill>
                <a:latin typeface="AR CENA" pitchFamily="2" charset="0"/>
              </a:rPr>
              <a:t>BIODIVERSITY</a:t>
            </a:r>
            <a:r>
              <a:rPr lang="en-US" sz="4800" dirty="0" smtClean="0">
                <a:latin typeface="AR CENA" pitchFamily="2" charset="0"/>
              </a:rPr>
              <a:t> – PAGKAKAIBA-IBA AT PAGIGING KATANGI –TANGI NG LAHAT NG ANYO NG BUHAY NA BUMUBUO SA NATURAL NA KALIKASAN</a:t>
            </a:r>
          </a:p>
          <a:p>
            <a:pPr algn="ctr"/>
            <a:r>
              <a:rPr lang="en-US" sz="4800" dirty="0">
                <a:solidFill>
                  <a:srgbClr val="FF0000"/>
                </a:solidFill>
                <a:latin typeface="AR CENA" pitchFamily="2" charset="0"/>
              </a:rPr>
              <a:t> </a:t>
            </a:r>
            <a:r>
              <a:rPr lang="en-US" sz="4800" dirty="0" smtClean="0">
                <a:solidFill>
                  <a:srgbClr val="FF0000"/>
                </a:solidFill>
                <a:latin typeface="AR CENA" pitchFamily="2" charset="0"/>
              </a:rPr>
              <a:t>ASYA </a:t>
            </a:r>
            <a:r>
              <a:rPr lang="en-US" sz="4800" dirty="0" smtClean="0">
                <a:latin typeface="AR CENA" pitchFamily="2" charset="0"/>
              </a:rPr>
              <a:t>– PANGUNAHING PINAGMUMULAN NG GLOBAL BIODIVERSITY</a:t>
            </a:r>
          </a:p>
          <a:p>
            <a:pPr algn="ctr"/>
            <a:r>
              <a:rPr lang="en-US" sz="4800" dirty="0" smtClean="0">
                <a:latin typeface="AR CENA" pitchFamily="2" charset="0"/>
              </a:rPr>
              <a:t> </a:t>
            </a:r>
            <a:endParaRPr lang="en-US" sz="4800" dirty="0">
              <a:latin typeface="AR CENA" pitchFamily="2"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297</TotalTime>
  <Words>781</Words>
  <Application>Microsoft Office PowerPoint</Application>
  <PresentationFormat>On-screen Show (4:3)</PresentationFormat>
  <Paragraphs>145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8</cp:revision>
  <dcterms:created xsi:type="dcterms:W3CDTF">2013-07-22T01:44:59Z</dcterms:created>
  <dcterms:modified xsi:type="dcterms:W3CDTF">2013-07-23T06:04:43Z</dcterms:modified>
</cp:coreProperties>
</file>