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67" r:id="rId5"/>
    <p:sldId id="269" r:id="rId6"/>
    <p:sldId id="268" r:id="rId7"/>
    <p:sldId id="270" r:id="rId8"/>
    <p:sldId id="271" r:id="rId9"/>
    <p:sldId id="272" r:id="rId10"/>
    <p:sldId id="273" r:id="rId11"/>
    <p:sldId id="259" r:id="rId12"/>
    <p:sldId id="260" r:id="rId13"/>
    <p:sldId id="262" r:id="rId14"/>
    <p:sldId id="263" r:id="rId15"/>
    <p:sldId id="264" r:id="rId16"/>
    <p:sldId id="265" r:id="rId17"/>
    <p:sldId id="266"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3" r:id="rId37"/>
    <p:sldId id="294" r:id="rId38"/>
    <p:sldId id="295" r:id="rId39"/>
    <p:sldId id="296" r:id="rId40"/>
    <p:sldId id="297" r:id="rId41"/>
    <p:sldId id="298" r:id="rId42"/>
    <p:sldId id="299" r:id="rId43"/>
    <p:sldId id="300" r:id="rId44"/>
    <p:sldId id="301" r:id="rId45"/>
    <p:sldId id="302" r:id="rId46"/>
    <p:sldId id="3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800" dirty="0">
                <a:solidFill>
                  <a:srgbClr val="0070C0"/>
                </a:solidFill>
                <a:latin typeface="Bodoni MT Black" pitchFamily="18" charset="0"/>
              </a:rPr>
              <a:t>BAHAGDAN</a:t>
            </a:r>
          </a:p>
        </c:rich>
      </c:tx>
    </c:title>
    <c:plotArea>
      <c:layout/>
      <c:pieChart>
        <c:varyColors val="1"/>
        <c:ser>
          <c:idx val="0"/>
          <c:order val="0"/>
          <c:tx>
            <c:strRef>
              <c:f>Sheet1!$B$1</c:f>
              <c:strCache>
                <c:ptCount val="1"/>
                <c:pt idx="0">
                  <c:v>BAHAGDAN</c:v>
                </c:pt>
              </c:strCache>
            </c:strRef>
          </c:tx>
          <c:explosion val="25"/>
          <c:cat>
            <c:strRef>
              <c:f>Sheet1!$A$2:$A$7</c:f>
              <c:strCache>
                <c:ptCount val="6"/>
                <c:pt idx="0">
                  <c:v>AUSTRALIA</c:v>
                </c:pt>
                <c:pt idx="1">
                  <c:v>ASYA</c:v>
                </c:pt>
                <c:pt idx="2">
                  <c:v>AFRICA</c:v>
                </c:pt>
                <c:pt idx="3">
                  <c:v>NORTH AMERICA</c:v>
                </c:pt>
                <c:pt idx="4">
                  <c:v>SOUTH AMERICA</c:v>
                </c:pt>
                <c:pt idx="5">
                  <c:v>ANTARCTICA</c:v>
                </c:pt>
              </c:strCache>
            </c:strRef>
          </c:cat>
          <c:val>
            <c:numRef>
              <c:f>Sheet1!$B$2:$B$7</c:f>
              <c:numCache>
                <c:formatCode>0%</c:formatCode>
                <c:ptCount val="6"/>
                <c:pt idx="0">
                  <c:v>5.0000000000000114E-2</c:v>
                </c:pt>
                <c:pt idx="1">
                  <c:v>0.31000000000000066</c:v>
                </c:pt>
                <c:pt idx="2">
                  <c:v>0.2</c:v>
                </c:pt>
                <c:pt idx="3">
                  <c:v>0.16000000000000036</c:v>
                </c:pt>
                <c:pt idx="4">
                  <c:v>0.12000000000000002</c:v>
                </c:pt>
                <c:pt idx="5">
                  <c:v>9.0000000000000066E-2</c:v>
                </c:pt>
              </c:numCache>
            </c:numRef>
          </c:val>
        </c:ser>
        <c:firstSliceAng val="0"/>
      </c:pieChart>
    </c:plotArea>
    <c:legend>
      <c:legendPos val="r"/>
      <c:layout>
        <c:manualLayout>
          <c:xMode val="edge"/>
          <c:yMode val="edge"/>
          <c:x val="0.69071565236588894"/>
          <c:y val="0.27020574758663629"/>
          <c:w val="0.29059275884906932"/>
          <c:h val="0.62258285510921307"/>
        </c:manualLayout>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7/2/2013</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A271A1-F6D6-438B-A432-4747EE7ECD40}" type="datetimeFigureOut">
              <a:rPr lang="en-US" smtClean="0"/>
              <a:pPr/>
              <a:t>7/2/2013</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7/2/2013</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7/2/2013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7/2/2013</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7/2/2013</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7/2/2013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7/2/2013</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7/2/2013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A271A1-F6D6-438B-A432-4747EE7ECD40}" type="datetimeFigureOut">
              <a:rPr lang="en-US" smtClean="0"/>
              <a:pPr/>
              <a:t>7/2/2013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7/2/2013</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feature=player_embedded&amp;v=D7qvqQKYMt4" TargetMode="External"/><Relationship Id="rId2" Type="http://schemas.openxmlformats.org/officeDocument/2006/relationships/hyperlink" Target="http://www.youtube.com/watch?feature=player_embedded&amp;v=x-LFOkGfyZM" TargetMode="External"/><Relationship Id="rId1" Type="http://schemas.openxmlformats.org/officeDocument/2006/relationships/slideLayout" Target="../slideLayouts/slideLayout2.xml"/><Relationship Id="rId4" Type="http://schemas.openxmlformats.org/officeDocument/2006/relationships/hyperlink" Target="http://www.youtube.com/watch?feature=player_embedded&amp;v=NdmRYNNoDbQ"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ideo" Target="file:///C:\Users\Lenovo\Desktop\Grade%208%20lessons\GAWAIN%204%20VIDEOS\World%20Geography%20-%20The%20Geography%20of%20Asia%20and%20the%20Pacific(wmv).wmv"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ideo" Target="file:///C:\Users\Lenovo\Desktop\Grade%208%20lessons\GAWAIN%204%20VIDEOS\Geography%20of%20Asia-Global%20II.wm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ideo" Target="file:///C:\Users\Lenovo\Desktop\Grade%208%20lessons\GAWAIN%204%20VIDEOS\Asia%20Physical%20Geography.wm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AGCAT10\j0301252.wmf"/>
          <p:cNvPicPr>
            <a:picLocks noChangeAspect="1" noChangeArrowheads="1"/>
          </p:cNvPicPr>
          <p:nvPr/>
        </p:nvPicPr>
        <p:blipFill>
          <a:blip r:embed="rId2" cstate="print"/>
          <a:srcRect/>
          <a:stretch>
            <a:fillRect/>
          </a:stretch>
        </p:blipFill>
        <p:spPr bwMode="auto">
          <a:xfrm>
            <a:off x="5029200" y="304800"/>
            <a:ext cx="3733800" cy="2819400"/>
          </a:xfrm>
          <a:prstGeom prst="rect">
            <a:avLst/>
          </a:prstGeom>
          <a:noFill/>
        </p:spPr>
      </p:pic>
      <p:sp>
        <p:nvSpPr>
          <p:cNvPr id="2" name="Title 1"/>
          <p:cNvSpPr>
            <a:spLocks noGrp="1"/>
          </p:cNvSpPr>
          <p:nvPr>
            <p:ph type="ctrTitle"/>
          </p:nvPr>
        </p:nvSpPr>
        <p:spPr>
          <a:xfrm>
            <a:off x="762000" y="3200400"/>
            <a:ext cx="6781800" cy="1600200"/>
          </a:xfrm>
          <a:solidFill>
            <a:srgbClr val="00B050"/>
          </a:solidFill>
        </p:spPr>
        <p:style>
          <a:lnRef idx="3">
            <a:schemeClr val="lt1"/>
          </a:lnRef>
          <a:fillRef idx="1">
            <a:schemeClr val="accent2"/>
          </a:fillRef>
          <a:effectRef idx="1">
            <a:schemeClr val="accent2"/>
          </a:effectRef>
          <a:fontRef idx="minor">
            <a:schemeClr val="lt1"/>
          </a:fontRef>
        </p:style>
        <p:txBody>
          <a:bodyPr>
            <a:noAutofit/>
          </a:bodyPr>
          <a:lstStyle/>
          <a:p>
            <a:pPr algn="ctr"/>
            <a:r>
              <a:rPr lang="en-US" sz="9600" b="1" cap="none" dirty="0" smtClean="0">
                <a:ln w="17780" cmpd="sng">
                  <a:solidFill>
                    <a:srgbClr val="FFFFFF"/>
                  </a:solidFill>
                  <a:prstDash val="solid"/>
                  <a:miter lim="800000"/>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a:outerShdw blurRad="50800" algn="tl" rotWithShape="0">
                    <a:srgbClr val="000000"/>
                  </a:outerShdw>
                </a:effectLst>
                <a:latin typeface="Algerian" pitchFamily="82" charset="0"/>
              </a:rPr>
              <a:t>PAUNLARIN</a:t>
            </a:r>
            <a:endParaRPr lang="en-US" sz="9600" dirty="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Algerian" pitchFamily="82" charset="0"/>
            </a:endParaRPr>
          </a:p>
        </p:txBody>
      </p:sp>
      <p:sp>
        <p:nvSpPr>
          <p:cNvPr id="3" name="Subtitle 2"/>
          <p:cNvSpPr>
            <a:spLocks noGrp="1"/>
          </p:cNvSpPr>
          <p:nvPr>
            <p:ph type="subTitle" idx="1"/>
          </p:nvPr>
        </p:nvSpPr>
        <p:spPr/>
        <p:txBody>
          <a:bodyPr>
            <a:normAutofit fontScale="92500"/>
          </a:bodyPr>
          <a:lstStyle/>
          <a:p>
            <a:r>
              <a:rPr lang="en-US" dirty="0" err="1" smtClean="0">
                <a:solidFill>
                  <a:srgbClr val="FF0000"/>
                </a:solidFill>
                <a:latin typeface="AR HERMANN" pitchFamily="2" charset="0"/>
              </a:rPr>
              <a:t>Inihanda</a:t>
            </a:r>
            <a:r>
              <a:rPr lang="en-US" dirty="0" smtClean="0">
                <a:solidFill>
                  <a:srgbClr val="FF0000"/>
                </a:solidFill>
                <a:latin typeface="AR HERMANN" pitchFamily="2" charset="0"/>
              </a:rPr>
              <a:t> </a:t>
            </a:r>
            <a:r>
              <a:rPr lang="en-US" dirty="0" err="1" smtClean="0">
                <a:solidFill>
                  <a:srgbClr val="FF0000"/>
                </a:solidFill>
                <a:latin typeface="AR HERMANN" pitchFamily="2" charset="0"/>
              </a:rPr>
              <a:t>ni</a:t>
            </a:r>
            <a:r>
              <a:rPr lang="en-US" dirty="0" smtClean="0">
                <a:solidFill>
                  <a:srgbClr val="FF0000"/>
                </a:solidFill>
                <a:latin typeface="AR HERMANN" pitchFamily="2" charset="0"/>
              </a:rPr>
              <a:t>: VIRGIBAL SILANG-VALLO</a:t>
            </a:r>
            <a:endParaRPr lang="en-US" dirty="0">
              <a:solidFill>
                <a:srgbClr val="FF0000"/>
              </a:solidFill>
              <a:latin typeface="AR HERMANN" pitchFamily="2" charset="0"/>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strips(downLeft)">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edg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3" presetClass="emph" presetSubtype="0" fill="remove" grpId="0" nodeType="clickEffect">
                                  <p:stCondLst>
                                    <p:cond delay="0"/>
                                  </p:stCondLst>
                                  <p:childTnLst>
                                    <p:animClr clrSpc="rgb">
                                      <p:cBhvr override="childStyle">
                                        <p:cTn id="16" dur="1500" accel="50000" autoRev="1" fill="hold" tmFilter="0, 0; .33333, 1; 1, 1">
                                          <p:stCondLst>
                                            <p:cond delay="0"/>
                                          </p:stCondLst>
                                        </p:cTn>
                                        <p:tgtEl>
                                          <p:spTgt spid="3">
                                            <p:txEl>
                                              <p:pRg st="0" end="0"/>
                                            </p:txEl>
                                          </p:spTgt>
                                        </p:tgtEl>
                                        <p:attrNameLst>
                                          <p:attrName>style.color</p:attrName>
                                        </p:attrNameLst>
                                      </p:cBhvr>
                                      <p:to>
                                        <a:schemeClr val="accent2"/>
                                      </p:to>
                                    </p:animClr>
                                    <p:animClr clrSpc="rgb">
                                      <p:cBhvr>
                                        <p:cTn id="17" dur="1500" accel="50000" autoRev="1" fill="hold" tmFilter="0, 0; .33333, 1; 1, 1">
                                          <p:stCondLst>
                                            <p:cond delay="0"/>
                                          </p:stCondLst>
                                        </p:cTn>
                                        <p:tgtEl>
                                          <p:spTgt spid="3">
                                            <p:txEl>
                                              <p:pRg st="0" end="0"/>
                                            </p:txEl>
                                          </p:spTgt>
                                        </p:tgtEl>
                                        <p:attrNameLst>
                                          <p:attrName>fillcolor</p:attrName>
                                        </p:attrNameLst>
                                      </p:cBhvr>
                                      <p:to>
                                        <a:schemeClr val="accent2"/>
                                      </p:to>
                                    </p:animClr>
                                    <p:set>
                                      <p:cBhvr>
                                        <p:cTn id="18" dur="3000" fill="hold"/>
                                        <p:tgtEl>
                                          <p:spTgt spid="3">
                                            <p:txEl>
                                              <p:pRg st="0" end="0"/>
                                            </p:txEl>
                                          </p:spTgt>
                                        </p:tgtEl>
                                        <p:attrNameLst>
                                          <p:attrName>fill.type</p:attrName>
                                        </p:attrNameLst>
                                      </p:cBhvr>
                                      <p:to>
                                        <p:strVal val="solid"/>
                                      </p:to>
                                    </p:set>
                                    <p:set>
                                      <p:cBhvr>
                                        <p:cTn id="19" dur="3000" fill="hold"/>
                                        <p:tgtEl>
                                          <p:spTgt spid="3">
                                            <p:txEl>
                                              <p:pRg st="0" end="0"/>
                                            </p:txEl>
                                          </p:spTgt>
                                        </p:tgtEl>
                                        <p:attrNameLst>
                                          <p:attrName>fill.on</p:attrName>
                                        </p:attrNameLst>
                                      </p:cBhvr>
                                      <p:to>
                                        <p:strVal val="true"/>
                                      </p:to>
                                    </p:set>
                                    <p:animScale>
                                      <p:cBhvr>
                                        <p:cTn id="20" dur="1500" accel="50000" autoRev="1" fill="hold" tmFilter="0, 0; .33333, 1; 1, 1">
                                          <p:stCondLst>
                                            <p:cond delay="0"/>
                                          </p:stCondLst>
                                        </p:cTn>
                                        <p:tgtEl>
                                          <p:spTgt spid="3">
                                            <p:txEl>
                                              <p:pRg st="0" end="0"/>
                                            </p:txEl>
                                          </p:spTgt>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2677656"/>
          </a:xfrm>
          <a:prstGeom prst="rect">
            <a:avLst/>
          </a:prstGeom>
          <a:noFill/>
        </p:spPr>
        <p:txBody>
          <a:bodyPr wrap="square" rtlCol="0">
            <a:spAutoFit/>
          </a:bodyPr>
          <a:lstStyle/>
          <a:p>
            <a:pPr algn="ctr"/>
            <a:r>
              <a:rPr lang="en-US" sz="2800" b="1" dirty="0" smtClean="0">
                <a:latin typeface="Aharoni" pitchFamily="2" charset="-79"/>
                <a:cs typeface="Aharoni" pitchFamily="2" charset="-79"/>
              </a:rPr>
              <a:t>REHIYON SA ASYA</a:t>
            </a:r>
          </a:p>
          <a:p>
            <a:pPr marL="514350" indent="-514350">
              <a:buAutoNum type="arabicPeriod"/>
            </a:pPr>
            <a:r>
              <a:rPr lang="en-US" sz="2800" b="1" dirty="0" smtClean="0">
                <a:latin typeface="Aharoni" pitchFamily="2" charset="-79"/>
                <a:cs typeface="Aharoni" pitchFamily="2" charset="-79"/>
              </a:rPr>
              <a:t>HILAGANG ASYA</a:t>
            </a:r>
          </a:p>
          <a:p>
            <a:pPr marL="514350" indent="-514350">
              <a:buAutoNum type="arabicPeriod"/>
            </a:pPr>
            <a:r>
              <a:rPr lang="en-US" sz="2800" b="1" dirty="0" smtClean="0">
                <a:latin typeface="Aharoni" pitchFamily="2" charset="-79"/>
                <a:cs typeface="Aharoni" pitchFamily="2" charset="-79"/>
              </a:rPr>
              <a:t>TIMOG ASYA</a:t>
            </a:r>
          </a:p>
          <a:p>
            <a:pPr marL="514350" indent="-514350">
              <a:buAutoNum type="arabicPeriod"/>
            </a:pPr>
            <a:r>
              <a:rPr lang="en-US" sz="2800" b="1" dirty="0" smtClean="0">
                <a:latin typeface="Aharoni" pitchFamily="2" charset="-79"/>
                <a:cs typeface="Aharoni" pitchFamily="2" charset="-79"/>
              </a:rPr>
              <a:t>SILANGANG ASYA</a:t>
            </a:r>
          </a:p>
          <a:p>
            <a:pPr marL="514350" indent="-514350">
              <a:buAutoNum type="arabicPeriod"/>
            </a:pPr>
            <a:r>
              <a:rPr lang="en-US" sz="2800" b="1" dirty="0" smtClean="0">
                <a:latin typeface="Aharoni" pitchFamily="2" charset="-79"/>
                <a:cs typeface="Aharoni" pitchFamily="2" charset="-79"/>
              </a:rPr>
              <a:t>KANLURANG ASYA</a:t>
            </a:r>
          </a:p>
          <a:p>
            <a:pPr marL="514350" indent="-514350">
              <a:buAutoNum type="arabicPeriod"/>
            </a:pPr>
            <a:r>
              <a:rPr lang="en-US" sz="2800" b="1" dirty="0" smtClean="0">
                <a:latin typeface="Aharoni" pitchFamily="2" charset="-79"/>
                <a:cs typeface="Aharoni" pitchFamily="2" charset="-79"/>
              </a:rPr>
              <a:t>TIMOG-SILANGANG ASYA</a:t>
            </a:r>
            <a:endParaRPr lang="en-US" sz="2800" b="1"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b="1" dirty="0" smtClean="0">
                <a:solidFill>
                  <a:srgbClr val="00B050"/>
                </a:solidFill>
                <a:latin typeface="Curlz MT" pitchFamily="82" charset="0"/>
              </a:rPr>
              <a:t>TALAHANAYAN 1</a:t>
            </a:r>
            <a:endParaRPr lang="en-US" sz="6600" b="1" dirty="0">
              <a:solidFill>
                <a:srgbClr val="00B050"/>
              </a:solidFill>
              <a:latin typeface="Curlz MT" pitchFamily="82" charset="0"/>
            </a:endParaRPr>
          </a:p>
        </p:txBody>
      </p:sp>
      <p:graphicFrame>
        <p:nvGraphicFramePr>
          <p:cNvPr id="4" name="Content Placeholder 3"/>
          <p:cNvGraphicFramePr>
            <a:graphicFrameLocks noGrp="1"/>
          </p:cNvGraphicFramePr>
          <p:nvPr>
            <p:ph sz="quarter" idx="1"/>
          </p:nvPr>
        </p:nvGraphicFramePr>
        <p:xfrm>
          <a:off x="381000" y="1402080"/>
          <a:ext cx="8326565" cy="5455920"/>
        </p:xfrm>
        <a:graphic>
          <a:graphicData uri="http://schemas.openxmlformats.org/drawingml/2006/table">
            <a:tbl>
              <a:tblPr firstRow="1" bandRow="1">
                <a:tableStyleId>{21E4AEA4-8DFA-4A89-87EB-49C32662AFE0}</a:tableStyleId>
              </a:tblPr>
              <a:tblGrid>
                <a:gridCol w="4572000"/>
                <a:gridCol w="3754565"/>
              </a:tblGrid>
              <a:tr h="609600">
                <a:tc>
                  <a:txBody>
                    <a:bodyPr/>
                    <a:lstStyle/>
                    <a:p>
                      <a:pPr algn="ctr"/>
                      <a:r>
                        <a:rPr lang="en-US" sz="3600" dirty="0" smtClean="0">
                          <a:solidFill>
                            <a:srgbClr val="FFFF00"/>
                          </a:solidFill>
                          <a:latin typeface="Bodoni MT Black" pitchFamily="18" charset="0"/>
                        </a:rPr>
                        <a:t>KONTINENTE</a:t>
                      </a:r>
                      <a:endParaRPr lang="en-US" sz="3600" dirty="0">
                        <a:solidFill>
                          <a:srgbClr val="FFFF00"/>
                        </a:solidFill>
                        <a:latin typeface="Bodoni MT Black" pitchFamily="18" charset="0"/>
                      </a:endParaRPr>
                    </a:p>
                  </a:txBody>
                  <a:tcPr/>
                </a:tc>
                <a:tc>
                  <a:txBody>
                    <a:bodyPr/>
                    <a:lstStyle/>
                    <a:p>
                      <a:pPr algn="ctr"/>
                      <a:r>
                        <a:rPr lang="en-US" sz="2000" dirty="0" smtClean="0">
                          <a:solidFill>
                            <a:srgbClr val="FFFF00"/>
                          </a:solidFill>
                          <a:latin typeface="Bodoni MT Black" pitchFamily="18" charset="0"/>
                        </a:rPr>
                        <a:t>KABUUANG SUKAT</a:t>
                      </a:r>
                    </a:p>
                    <a:p>
                      <a:pPr algn="ctr"/>
                      <a:r>
                        <a:rPr lang="en-US" sz="2000" dirty="0" smtClean="0">
                          <a:solidFill>
                            <a:srgbClr val="FFFF00"/>
                          </a:solidFill>
                          <a:latin typeface="Bodoni MT Black" pitchFamily="18" charset="0"/>
                        </a:rPr>
                        <a:t>(</a:t>
                      </a:r>
                      <a:r>
                        <a:rPr lang="en-US" sz="2000" dirty="0" err="1" smtClean="0">
                          <a:solidFill>
                            <a:srgbClr val="FFFF00"/>
                          </a:solidFill>
                          <a:latin typeface="Bodoni MT Black" pitchFamily="18" charset="0"/>
                        </a:rPr>
                        <a:t>Kilometro</a:t>
                      </a:r>
                      <a:r>
                        <a:rPr lang="en-US" sz="2000" dirty="0" smtClean="0">
                          <a:solidFill>
                            <a:srgbClr val="FFFF00"/>
                          </a:solidFill>
                          <a:latin typeface="Bodoni MT Black" pitchFamily="18" charset="0"/>
                        </a:rPr>
                        <a:t> </a:t>
                      </a:r>
                      <a:r>
                        <a:rPr lang="en-US" sz="2000" dirty="0" err="1" smtClean="0">
                          <a:solidFill>
                            <a:srgbClr val="FFFF00"/>
                          </a:solidFill>
                          <a:latin typeface="Bodoni MT Black" pitchFamily="18" charset="0"/>
                        </a:rPr>
                        <a:t>kwadrado</a:t>
                      </a:r>
                      <a:r>
                        <a:rPr lang="en-US" sz="2000" dirty="0" smtClean="0">
                          <a:solidFill>
                            <a:srgbClr val="FFFF00"/>
                          </a:solidFill>
                          <a:latin typeface="Bodoni MT Black" pitchFamily="18" charset="0"/>
                        </a:rPr>
                        <a:t>)</a:t>
                      </a:r>
                      <a:endParaRPr lang="en-US" sz="2000" dirty="0">
                        <a:solidFill>
                          <a:srgbClr val="FFFF00"/>
                        </a:solidFill>
                        <a:latin typeface="Bodoni MT Black" pitchFamily="18" charset="0"/>
                      </a:endParaRPr>
                    </a:p>
                  </a:txBody>
                  <a:tcPr/>
                </a:tc>
              </a:tr>
              <a:tr h="548640">
                <a:tc>
                  <a:txBody>
                    <a:bodyPr/>
                    <a:lstStyle/>
                    <a:p>
                      <a:pPr algn="l"/>
                      <a:r>
                        <a:rPr lang="en-US" sz="3200" dirty="0" smtClean="0">
                          <a:solidFill>
                            <a:srgbClr val="FF0000"/>
                          </a:solidFill>
                          <a:latin typeface="Broadway" pitchFamily="82" charset="0"/>
                        </a:rPr>
                        <a:t>1. ASYA</a:t>
                      </a:r>
                      <a:endParaRPr lang="en-US" sz="3200" dirty="0">
                        <a:solidFill>
                          <a:srgbClr val="FF0000"/>
                        </a:solidFill>
                        <a:latin typeface="Broadway" pitchFamily="82" charset="0"/>
                      </a:endParaRPr>
                    </a:p>
                  </a:txBody>
                  <a:tcPr/>
                </a:tc>
                <a:tc>
                  <a:txBody>
                    <a:bodyPr/>
                    <a:lstStyle/>
                    <a:p>
                      <a:r>
                        <a:rPr lang="en-US" sz="3200" dirty="0" smtClean="0"/>
                        <a:t>44, 486, 104</a:t>
                      </a:r>
                      <a:endParaRPr lang="en-US" sz="3200" dirty="0"/>
                    </a:p>
                  </a:txBody>
                  <a:tcPr/>
                </a:tc>
              </a:tr>
              <a:tr h="701040">
                <a:tc>
                  <a:txBody>
                    <a:bodyPr/>
                    <a:lstStyle/>
                    <a:p>
                      <a:pPr algn="l"/>
                      <a:r>
                        <a:rPr lang="en-US" sz="3200" dirty="0" smtClean="0">
                          <a:solidFill>
                            <a:srgbClr val="FF0000"/>
                          </a:solidFill>
                          <a:latin typeface="Broadway" pitchFamily="82" charset="0"/>
                        </a:rPr>
                        <a:t>2. AFRICA</a:t>
                      </a:r>
                      <a:endParaRPr lang="en-US" sz="3200" dirty="0">
                        <a:solidFill>
                          <a:srgbClr val="FF0000"/>
                        </a:solidFill>
                        <a:latin typeface="Broadway" pitchFamily="82" charset="0"/>
                      </a:endParaRPr>
                    </a:p>
                  </a:txBody>
                  <a:tcPr/>
                </a:tc>
                <a:tc>
                  <a:txBody>
                    <a:bodyPr/>
                    <a:lstStyle/>
                    <a:p>
                      <a:r>
                        <a:rPr lang="en-US" sz="3200" dirty="0" smtClean="0"/>
                        <a:t>30, 269, 817 </a:t>
                      </a:r>
                      <a:endParaRPr lang="en-US" sz="3200" dirty="0"/>
                    </a:p>
                  </a:txBody>
                  <a:tcPr/>
                </a:tc>
              </a:tr>
              <a:tr h="548640">
                <a:tc>
                  <a:txBody>
                    <a:bodyPr/>
                    <a:lstStyle/>
                    <a:p>
                      <a:pPr algn="l"/>
                      <a:r>
                        <a:rPr lang="en-US" sz="3200" dirty="0" smtClean="0">
                          <a:solidFill>
                            <a:srgbClr val="FF0000"/>
                          </a:solidFill>
                          <a:latin typeface="Broadway" pitchFamily="82" charset="0"/>
                        </a:rPr>
                        <a:t>3. NORTH AMERICA</a:t>
                      </a:r>
                      <a:endParaRPr lang="en-US" sz="3200" dirty="0">
                        <a:solidFill>
                          <a:srgbClr val="FF0000"/>
                        </a:solidFill>
                        <a:latin typeface="Broadway" pitchFamily="82" charset="0"/>
                      </a:endParaRPr>
                    </a:p>
                  </a:txBody>
                  <a:tcPr/>
                </a:tc>
                <a:tc>
                  <a:txBody>
                    <a:bodyPr/>
                    <a:lstStyle/>
                    <a:p>
                      <a:r>
                        <a:rPr lang="en-US" sz="3200" dirty="0" smtClean="0"/>
                        <a:t>24, 21O, 000</a:t>
                      </a:r>
                      <a:endParaRPr lang="en-US" sz="3200" dirty="0"/>
                    </a:p>
                  </a:txBody>
                  <a:tcPr/>
                </a:tc>
              </a:tr>
              <a:tr h="548640">
                <a:tc>
                  <a:txBody>
                    <a:bodyPr/>
                    <a:lstStyle/>
                    <a:p>
                      <a:pPr algn="l"/>
                      <a:r>
                        <a:rPr lang="en-US" sz="3200" dirty="0" smtClean="0">
                          <a:solidFill>
                            <a:srgbClr val="FF0000"/>
                          </a:solidFill>
                          <a:latin typeface="Broadway" pitchFamily="82" charset="0"/>
                        </a:rPr>
                        <a:t>4. SOUTH AMERICA</a:t>
                      </a:r>
                      <a:endParaRPr lang="en-US" sz="3200" dirty="0">
                        <a:solidFill>
                          <a:srgbClr val="FF0000"/>
                        </a:solidFill>
                        <a:latin typeface="Broadway" pitchFamily="82" charset="0"/>
                      </a:endParaRPr>
                    </a:p>
                  </a:txBody>
                  <a:tcPr/>
                </a:tc>
                <a:tc>
                  <a:txBody>
                    <a:bodyPr/>
                    <a:lstStyle/>
                    <a:p>
                      <a:r>
                        <a:rPr lang="en-US" sz="3200" dirty="0" smtClean="0"/>
                        <a:t>17, 820, 852</a:t>
                      </a:r>
                      <a:endParaRPr lang="en-US" sz="3200" dirty="0"/>
                    </a:p>
                  </a:txBody>
                  <a:tcPr/>
                </a:tc>
              </a:tr>
              <a:tr h="548640">
                <a:tc>
                  <a:txBody>
                    <a:bodyPr/>
                    <a:lstStyle/>
                    <a:p>
                      <a:pPr algn="l"/>
                      <a:r>
                        <a:rPr lang="en-US" sz="3200" dirty="0" smtClean="0">
                          <a:solidFill>
                            <a:srgbClr val="FF0000"/>
                          </a:solidFill>
                          <a:latin typeface="Broadway" pitchFamily="82" charset="0"/>
                        </a:rPr>
                        <a:t>5. ANTARCTICA</a:t>
                      </a:r>
                      <a:endParaRPr lang="en-US" sz="3200" dirty="0">
                        <a:solidFill>
                          <a:srgbClr val="FF0000"/>
                        </a:solidFill>
                        <a:latin typeface="Broadway" pitchFamily="82" charset="0"/>
                      </a:endParaRPr>
                    </a:p>
                  </a:txBody>
                  <a:tcPr/>
                </a:tc>
                <a:tc>
                  <a:txBody>
                    <a:bodyPr/>
                    <a:lstStyle/>
                    <a:p>
                      <a:r>
                        <a:rPr lang="en-US" sz="3200" dirty="0" smtClean="0"/>
                        <a:t>13, 209, 060</a:t>
                      </a:r>
                      <a:endParaRPr lang="en-US" sz="3200" dirty="0"/>
                    </a:p>
                  </a:txBody>
                  <a:tcPr/>
                </a:tc>
              </a:tr>
              <a:tr h="548640">
                <a:tc>
                  <a:txBody>
                    <a:bodyPr/>
                    <a:lstStyle/>
                    <a:p>
                      <a:pPr algn="l"/>
                      <a:r>
                        <a:rPr lang="en-US" sz="3200" dirty="0" smtClean="0">
                          <a:solidFill>
                            <a:srgbClr val="FF0000"/>
                          </a:solidFill>
                          <a:latin typeface="Broadway" pitchFamily="82" charset="0"/>
                        </a:rPr>
                        <a:t>6. EUROPE</a:t>
                      </a:r>
                      <a:endParaRPr lang="en-US" sz="3200" dirty="0">
                        <a:solidFill>
                          <a:srgbClr val="FF0000"/>
                        </a:solidFill>
                        <a:latin typeface="Broadway" pitchFamily="82" charset="0"/>
                      </a:endParaRPr>
                    </a:p>
                  </a:txBody>
                  <a:tcPr/>
                </a:tc>
                <a:tc>
                  <a:txBody>
                    <a:bodyPr/>
                    <a:lstStyle/>
                    <a:p>
                      <a:r>
                        <a:rPr lang="en-US" sz="3200" dirty="0" smtClean="0"/>
                        <a:t>10, 530, 789</a:t>
                      </a:r>
                      <a:endParaRPr lang="en-US" sz="3200" dirty="0"/>
                    </a:p>
                  </a:txBody>
                  <a:tcPr/>
                </a:tc>
              </a:tr>
              <a:tr h="548640">
                <a:tc>
                  <a:txBody>
                    <a:bodyPr/>
                    <a:lstStyle/>
                    <a:p>
                      <a:pPr algn="l"/>
                      <a:r>
                        <a:rPr lang="en-US" sz="3200" dirty="0" smtClean="0">
                          <a:solidFill>
                            <a:srgbClr val="FF0000"/>
                          </a:solidFill>
                          <a:latin typeface="Broadway" pitchFamily="82" charset="0"/>
                        </a:rPr>
                        <a:t>7. AUSTRALIA</a:t>
                      </a:r>
                      <a:endParaRPr lang="en-US" sz="3200" dirty="0">
                        <a:solidFill>
                          <a:srgbClr val="FF0000"/>
                        </a:solidFill>
                        <a:latin typeface="Broadway" pitchFamily="82" charset="0"/>
                      </a:endParaRPr>
                    </a:p>
                  </a:txBody>
                  <a:tcPr/>
                </a:tc>
                <a:tc>
                  <a:txBody>
                    <a:bodyPr/>
                    <a:lstStyle/>
                    <a:p>
                      <a:r>
                        <a:rPr lang="en-US" sz="3200" baseline="0" dirty="0" smtClean="0"/>
                        <a:t>  7, 862, 336</a:t>
                      </a:r>
                      <a:endParaRPr lang="en-US" sz="3200" dirty="0"/>
                    </a:p>
                  </a:txBody>
                  <a:tcPr/>
                </a:tc>
              </a:tr>
              <a:tr h="548640">
                <a:tc>
                  <a:txBody>
                    <a:bodyPr/>
                    <a:lstStyle/>
                    <a:p>
                      <a:pPr algn="ctr"/>
                      <a:r>
                        <a:rPr lang="en-US" sz="3200" dirty="0" smtClean="0">
                          <a:solidFill>
                            <a:srgbClr val="FF0000"/>
                          </a:solidFill>
                          <a:latin typeface="Bodoni MT Black" pitchFamily="18" charset="0"/>
                        </a:rPr>
                        <a:t>KABUUAN</a:t>
                      </a:r>
                      <a:endParaRPr lang="en-US" sz="3200" dirty="0">
                        <a:solidFill>
                          <a:srgbClr val="FF0000"/>
                        </a:solidFill>
                        <a:latin typeface="Bodoni MT Black" pitchFamily="18" charset="0"/>
                      </a:endParaRPr>
                    </a:p>
                  </a:txBody>
                  <a:tcPr/>
                </a:tc>
                <a:tc>
                  <a:txBody>
                    <a:bodyPr/>
                    <a:lstStyle/>
                    <a:p>
                      <a:pPr algn="l"/>
                      <a:r>
                        <a:rPr lang="en-US" sz="3200" dirty="0" smtClean="0"/>
                        <a:t>143, 389, 336</a:t>
                      </a:r>
                      <a:endParaRPr lang="en-US" sz="3200" dirty="0"/>
                    </a:p>
                  </a:txBody>
                  <a:tcPr/>
                </a:tc>
              </a:tr>
            </a:tbl>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solidFill>
                  <a:srgbClr val="FF0000"/>
                </a:solidFill>
                <a:latin typeface="Bodoni MT Black" pitchFamily="18" charset="0"/>
              </a:rPr>
              <a:t>KALUPAANG SAKOP NG MGA KONTINENTE SA MUNDO</a:t>
            </a:r>
            <a:endParaRPr lang="en-US" sz="3600" b="1" dirty="0">
              <a:solidFill>
                <a:srgbClr val="FF0000"/>
              </a:solidFill>
              <a:latin typeface="Bodoni MT Black" pitchFamily="18" charset="0"/>
            </a:endParaRPr>
          </a:p>
        </p:txBody>
      </p:sp>
      <p:graphicFrame>
        <p:nvGraphicFramePr>
          <p:cNvPr id="4" name="Content Placeholder 3"/>
          <p:cNvGraphicFramePr>
            <a:graphicFrameLocks noGrp="1"/>
          </p:cNvGraphicFramePr>
          <p:nvPr>
            <p:ph sz="quarter" idx="1"/>
          </p:nvPr>
        </p:nvGraphicFramePr>
        <p:xfrm>
          <a:off x="533400" y="16764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1" nodeType="click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Graphic spid="4" grpId="1">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1219200"/>
          </a:xfrm>
        </p:spPr>
        <p:txBody>
          <a:bodyPr>
            <a:normAutofit fontScale="90000"/>
          </a:bodyPr>
          <a:lstStyle/>
          <a:p>
            <a:pPr algn="ctr"/>
            <a:r>
              <a:rPr lang="en-US" dirty="0" smtClean="0">
                <a:gradFill>
                  <a:gsLst>
                    <a:gs pos="0">
                      <a:srgbClr val="FF3399"/>
                    </a:gs>
                    <a:gs pos="25000">
                      <a:srgbClr val="FF6633"/>
                    </a:gs>
                    <a:gs pos="50000">
                      <a:srgbClr val="FFFF00"/>
                    </a:gs>
                    <a:gs pos="75000">
                      <a:srgbClr val="01A78F"/>
                    </a:gs>
                    <a:gs pos="100000">
                      <a:srgbClr val="3366FF"/>
                    </a:gs>
                  </a:gsLst>
                  <a:lin ang="5400000" scaled="0"/>
                </a:gradFill>
                <a:latin typeface="Elephant" pitchFamily="18" charset="0"/>
              </a:rPr>
              <a:t>PAMPROSESONG MGA TANONG AT GAWIN</a:t>
            </a:r>
            <a:endParaRPr lang="en-US" dirty="0">
              <a:gradFill>
                <a:gsLst>
                  <a:gs pos="0">
                    <a:srgbClr val="FF3399"/>
                  </a:gs>
                  <a:gs pos="25000">
                    <a:srgbClr val="FF6633"/>
                  </a:gs>
                  <a:gs pos="50000">
                    <a:srgbClr val="FFFF00"/>
                  </a:gs>
                  <a:gs pos="75000">
                    <a:srgbClr val="01A78F"/>
                  </a:gs>
                  <a:gs pos="100000">
                    <a:srgbClr val="3366FF"/>
                  </a:gs>
                </a:gsLst>
                <a:lin ang="5400000" scaled="0"/>
              </a:gradFill>
              <a:latin typeface="Elephant" pitchFamily="18" charset="0"/>
            </a:endParaRPr>
          </a:p>
        </p:txBody>
      </p:sp>
      <p:sp>
        <p:nvSpPr>
          <p:cNvPr id="3" name="Content Placeholder 2"/>
          <p:cNvSpPr>
            <a:spLocks noGrp="1"/>
          </p:cNvSpPr>
          <p:nvPr>
            <p:ph sz="quarter" idx="1"/>
          </p:nvPr>
        </p:nvSpPr>
        <p:spPr>
          <a:xfrm>
            <a:off x="304800" y="1447800"/>
            <a:ext cx="8385048" cy="5410200"/>
          </a:xfrm>
        </p:spPr>
        <p:txBody>
          <a:bodyPr>
            <a:noAutofit/>
          </a:bodyPr>
          <a:lstStyle/>
          <a:p>
            <a:pPr algn="ctr">
              <a:buNone/>
            </a:pPr>
            <a:r>
              <a:rPr lang="en-US" sz="4400" b="1" dirty="0" smtClean="0">
                <a:latin typeface="Elephant" pitchFamily="18" charset="0"/>
              </a:rPr>
              <a:t>1. ILAWAN ANG KONTINENTE BILANG ANYONG LUPA. PAANO NATUTUKOY ANG LOKASYON AT KINAROROONAN NG ISANG KONTINENTE O NG ISANG BANSA?</a:t>
            </a:r>
            <a:endParaRPr lang="en-US" sz="4400" b="1" dirty="0">
              <a:latin typeface="Elephant" pitchFamily="18"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gradFill>
                  <a:gsLst>
                    <a:gs pos="0">
                      <a:srgbClr val="FF3399"/>
                    </a:gs>
                    <a:gs pos="25000">
                      <a:srgbClr val="FF6633"/>
                    </a:gs>
                    <a:gs pos="50000">
                      <a:srgbClr val="FFFF00"/>
                    </a:gs>
                    <a:gs pos="75000">
                      <a:srgbClr val="01A78F"/>
                    </a:gs>
                    <a:gs pos="100000">
                      <a:srgbClr val="3366FF"/>
                    </a:gs>
                  </a:gsLst>
                  <a:lin ang="5400000" scaled="0"/>
                </a:gradFill>
                <a:latin typeface="Elephant" pitchFamily="18" charset="0"/>
              </a:rPr>
              <a:t>PAMPROSESONG MGA TANONG AT GAWIN</a:t>
            </a:r>
            <a:endParaRPr lang="en-US" dirty="0"/>
          </a:p>
        </p:txBody>
      </p:sp>
      <p:sp>
        <p:nvSpPr>
          <p:cNvPr id="3" name="Content Placeholder 2"/>
          <p:cNvSpPr>
            <a:spLocks noGrp="1"/>
          </p:cNvSpPr>
          <p:nvPr>
            <p:ph sz="quarter" idx="1"/>
          </p:nvPr>
        </p:nvSpPr>
        <p:spPr>
          <a:xfrm>
            <a:off x="304800" y="1371600"/>
            <a:ext cx="8534400" cy="5486400"/>
          </a:xfrm>
        </p:spPr>
        <p:txBody>
          <a:bodyPr>
            <a:noAutofit/>
          </a:bodyPr>
          <a:lstStyle/>
          <a:p>
            <a:pPr algn="just">
              <a:buNone/>
            </a:pPr>
            <a:r>
              <a:rPr lang="en-US" sz="3200" b="1" dirty="0" smtClean="0">
                <a:latin typeface="Elephant" pitchFamily="18" charset="0"/>
              </a:rPr>
              <a:t>2. ILAN ANG KONTINENTE  NG DAIGDIG? GAMIT ANG OUTLINE WORLD MAP SA NAKARAANG PAHINA, TAKDAAN MO NG SARILING KULAY ANG BAWAT ISA AT ISULAT SA LOOB O BAHAGI NITO ANG PANGALAN NG BAWAT KONTINENTE. ANO ANG MAPAPANSIN MO SA HUGIS NG BAWAT KONTINENTE?IPALIWANAG.</a:t>
            </a:r>
            <a:endParaRPr lang="en-US" sz="3200" b="1" dirty="0">
              <a:latin typeface="Elephant" pitchFamily="18" charset="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trips(downLeft)">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gradFill>
                  <a:gsLst>
                    <a:gs pos="0">
                      <a:srgbClr val="FF3399"/>
                    </a:gs>
                    <a:gs pos="25000">
                      <a:srgbClr val="FF6633"/>
                    </a:gs>
                    <a:gs pos="50000">
                      <a:srgbClr val="FFFF00"/>
                    </a:gs>
                    <a:gs pos="75000">
                      <a:srgbClr val="01A78F"/>
                    </a:gs>
                    <a:gs pos="100000">
                      <a:srgbClr val="3366FF"/>
                    </a:gs>
                  </a:gsLst>
                  <a:lin ang="5400000" scaled="0"/>
                </a:gradFill>
                <a:latin typeface="Elephant" pitchFamily="18" charset="0"/>
              </a:rPr>
              <a:t>PAMPROSESONG MGA TANONG AT GAWIN</a:t>
            </a:r>
            <a:endParaRPr lang="en-US" dirty="0"/>
          </a:p>
        </p:txBody>
      </p:sp>
      <p:sp>
        <p:nvSpPr>
          <p:cNvPr id="3" name="Content Placeholder 2"/>
          <p:cNvSpPr>
            <a:spLocks noGrp="1"/>
          </p:cNvSpPr>
          <p:nvPr>
            <p:ph sz="quarter" idx="1"/>
          </p:nvPr>
        </p:nvSpPr>
        <p:spPr>
          <a:xfrm>
            <a:off x="152400" y="1676400"/>
            <a:ext cx="8686800" cy="5181600"/>
          </a:xfrm>
        </p:spPr>
        <p:txBody>
          <a:bodyPr>
            <a:noAutofit/>
          </a:bodyPr>
          <a:lstStyle/>
          <a:p>
            <a:pPr algn="just">
              <a:buNone/>
            </a:pPr>
            <a:r>
              <a:rPr lang="en-US" sz="3600" b="1" dirty="0" smtClean="0">
                <a:latin typeface="Elephant" pitchFamily="18" charset="0"/>
              </a:rPr>
              <a:t>3. ILARAWAN ANG ANYO NG LUPAIN NG ASYA SA HILAGA, KANLURAN, TIMOG, TIMOG-SILANGAN, AT SILANGAN NITO. MAY EPEKTO KAYA ANG LAWAK, HUGIS O ANYO AT KINAROROONAN NIO SA MGA TAONG NANINIRAHAN DITO? BAKIT?</a:t>
            </a:r>
            <a:endParaRPr lang="en-US" sz="3600" b="1" dirty="0">
              <a:latin typeface="Elephant"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gradFill>
                  <a:gsLst>
                    <a:gs pos="0">
                      <a:srgbClr val="FF3399"/>
                    </a:gs>
                    <a:gs pos="25000">
                      <a:srgbClr val="FF6633"/>
                    </a:gs>
                    <a:gs pos="50000">
                      <a:srgbClr val="FFFF00"/>
                    </a:gs>
                    <a:gs pos="75000">
                      <a:srgbClr val="01A78F"/>
                    </a:gs>
                    <a:gs pos="100000">
                      <a:srgbClr val="3366FF"/>
                    </a:gs>
                  </a:gsLst>
                  <a:lin ang="5400000" scaled="0"/>
                </a:gradFill>
                <a:latin typeface="Elephant" pitchFamily="18" charset="0"/>
              </a:rPr>
              <a:t>PAMPROSESONG MGA TANONG AT GAWIN</a:t>
            </a:r>
            <a:endParaRPr lang="en-US" dirty="0"/>
          </a:p>
        </p:txBody>
      </p:sp>
      <p:sp>
        <p:nvSpPr>
          <p:cNvPr id="3" name="Content Placeholder 2"/>
          <p:cNvSpPr>
            <a:spLocks noGrp="1"/>
          </p:cNvSpPr>
          <p:nvPr>
            <p:ph sz="quarter" idx="1"/>
          </p:nvPr>
        </p:nvSpPr>
        <p:spPr>
          <a:xfrm>
            <a:off x="304800" y="1295400"/>
            <a:ext cx="8461248" cy="5562600"/>
          </a:xfrm>
        </p:spPr>
        <p:txBody>
          <a:bodyPr>
            <a:noAutofit/>
          </a:bodyPr>
          <a:lstStyle/>
          <a:p>
            <a:pPr algn="ctr">
              <a:buNone/>
            </a:pPr>
            <a:r>
              <a:rPr lang="en-US" sz="4000" b="1" dirty="0" smtClean="0">
                <a:latin typeface="Elephant" pitchFamily="18" charset="0"/>
              </a:rPr>
              <a:t>4. ISA-ISAHIN ANG MGA REHIYON SA ASYA. PAANO ISINAGAWA ANG PAGHAHATING PANREHIYON NITO. PARA SA IYO, DAPAT BANG MAGING BATAYAN ANG MGA ITO NG TINUKOY NA PAGHAHATI?</a:t>
            </a:r>
            <a:endParaRPr lang="en-US" sz="4000" b="1" dirty="0">
              <a:latin typeface="Elephant" pitchFamily="18" charset="0"/>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gradFill>
                  <a:gsLst>
                    <a:gs pos="0">
                      <a:srgbClr val="FF3399"/>
                    </a:gs>
                    <a:gs pos="25000">
                      <a:srgbClr val="FF6633"/>
                    </a:gs>
                    <a:gs pos="50000">
                      <a:srgbClr val="FFFF00"/>
                    </a:gs>
                    <a:gs pos="75000">
                      <a:srgbClr val="01A78F"/>
                    </a:gs>
                    <a:gs pos="100000">
                      <a:srgbClr val="3366FF"/>
                    </a:gs>
                  </a:gsLst>
                  <a:lin ang="5400000" scaled="0"/>
                </a:gradFill>
                <a:latin typeface="Elephant" pitchFamily="18" charset="0"/>
              </a:rPr>
              <a:t>PAMPROSESONG MGA TANONG AT GAWIN</a:t>
            </a:r>
            <a:endParaRPr lang="en-US" dirty="0"/>
          </a:p>
        </p:txBody>
      </p:sp>
      <p:sp>
        <p:nvSpPr>
          <p:cNvPr id="3" name="Content Placeholder 2"/>
          <p:cNvSpPr>
            <a:spLocks noGrp="1"/>
          </p:cNvSpPr>
          <p:nvPr>
            <p:ph sz="quarter" idx="1"/>
          </p:nvPr>
        </p:nvSpPr>
        <p:spPr>
          <a:xfrm>
            <a:off x="612648" y="1600200"/>
            <a:ext cx="8153400" cy="5257800"/>
          </a:xfrm>
        </p:spPr>
        <p:txBody>
          <a:bodyPr>
            <a:noAutofit/>
          </a:bodyPr>
          <a:lstStyle/>
          <a:p>
            <a:pPr algn="ctr">
              <a:buNone/>
            </a:pPr>
            <a:r>
              <a:rPr lang="en-US" sz="2800" b="1" dirty="0" smtClean="0">
                <a:latin typeface="Elephant" pitchFamily="18" charset="0"/>
              </a:rPr>
              <a:t>5. KUNG ANG MGA KONTINENTE SA BUONG MUNDO AY HINDI NAHAHATI AT ITO’Y NANANATILING ISANG MALAKING BUONG LUPALOP, MAY PAGBABAGO KAYA SA KATANGIANG PISIKAL NITO AT ANONG URI KAYA NG PAMUMUHAY, KULTURA, KASAYSAYAN, SIBILISASYON, AT KABIHASNAN MAYROON ANG MGA TAO SA BUONG DAIGDIG? MAGLAHAD NG PAGHIHINUHA.  </a:t>
            </a:r>
            <a:endParaRPr lang="en-US" sz="2800" b="1" dirty="0">
              <a:latin typeface="Elephant" pitchFamily="18" charset="0"/>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990600"/>
          </a:xfrm>
        </p:spPr>
        <p:txBody>
          <a:bodyPr>
            <a:normAutofit fontScale="90000"/>
          </a:bodyPr>
          <a:lstStyle/>
          <a:p>
            <a:r>
              <a:rPr lang="en-US" dirty="0" err="1" smtClean="0">
                <a:solidFill>
                  <a:srgbClr val="002060"/>
                </a:solidFill>
              </a:rPr>
              <a:t>Iba’t</a:t>
            </a:r>
            <a:r>
              <a:rPr lang="en-US" dirty="0" smtClean="0">
                <a:solidFill>
                  <a:srgbClr val="002060"/>
                </a:solidFill>
              </a:rPr>
              <a:t> </a:t>
            </a:r>
            <a:r>
              <a:rPr lang="en-US" dirty="0" err="1" smtClean="0">
                <a:solidFill>
                  <a:srgbClr val="002060"/>
                </a:solidFill>
              </a:rPr>
              <a:t>Ibang</a:t>
            </a:r>
            <a:r>
              <a:rPr lang="en-US" dirty="0" smtClean="0">
                <a:solidFill>
                  <a:srgbClr val="002060"/>
                </a:solidFill>
              </a:rPr>
              <a:t> Uri </a:t>
            </a:r>
            <a:r>
              <a:rPr lang="en-US" dirty="0" err="1" smtClean="0">
                <a:solidFill>
                  <a:srgbClr val="002060"/>
                </a:solidFill>
              </a:rPr>
              <a:t>ng</a:t>
            </a:r>
            <a:r>
              <a:rPr lang="en-US" dirty="0" smtClean="0">
                <a:solidFill>
                  <a:srgbClr val="002060"/>
                </a:solidFill>
              </a:rPr>
              <a:t> </a:t>
            </a:r>
            <a:r>
              <a:rPr lang="en-US" dirty="0" err="1" smtClean="0">
                <a:solidFill>
                  <a:srgbClr val="002060"/>
                </a:solidFill>
              </a:rPr>
              <a:t>Anyong</a:t>
            </a:r>
            <a:r>
              <a:rPr lang="en-US" dirty="0" smtClean="0">
                <a:solidFill>
                  <a:srgbClr val="002060"/>
                </a:solidFill>
              </a:rPr>
              <a:t> </a:t>
            </a:r>
            <a:r>
              <a:rPr lang="en-US" dirty="0" err="1" smtClean="0">
                <a:solidFill>
                  <a:srgbClr val="002060"/>
                </a:solidFill>
              </a:rPr>
              <a:t>Lupa</a:t>
            </a:r>
            <a:r>
              <a:rPr lang="en-US" dirty="0" smtClean="0">
                <a:solidFill>
                  <a:srgbClr val="002060"/>
                </a:solidFill>
              </a:rPr>
              <a:t> </a:t>
            </a:r>
            <a:r>
              <a:rPr lang="en-US" dirty="0" err="1" smtClean="0">
                <a:solidFill>
                  <a:srgbClr val="002060"/>
                </a:solidFill>
              </a:rPr>
              <a:t>sa</a:t>
            </a:r>
            <a:r>
              <a:rPr lang="en-US" dirty="0" smtClean="0">
                <a:solidFill>
                  <a:srgbClr val="002060"/>
                </a:solidFill>
              </a:rPr>
              <a:t> </a:t>
            </a:r>
            <a:r>
              <a:rPr lang="en-US" dirty="0" err="1" smtClean="0">
                <a:solidFill>
                  <a:srgbClr val="002060"/>
                </a:solidFill>
              </a:rPr>
              <a:t>Asya</a:t>
            </a:r>
            <a:endParaRPr lang="en-US" dirty="0">
              <a:solidFill>
                <a:srgbClr val="002060"/>
              </a:solidFill>
            </a:endParaRPr>
          </a:p>
        </p:txBody>
      </p:sp>
      <p:sp>
        <p:nvSpPr>
          <p:cNvPr id="3" name="TextBox 2"/>
          <p:cNvSpPr txBox="1"/>
          <p:nvPr/>
        </p:nvSpPr>
        <p:spPr>
          <a:xfrm>
            <a:off x="304800" y="1828800"/>
            <a:ext cx="8382000" cy="5016758"/>
          </a:xfrm>
          <a:prstGeom prst="rect">
            <a:avLst/>
          </a:prstGeom>
          <a:noFill/>
        </p:spPr>
        <p:txBody>
          <a:bodyPr wrap="square" rtlCol="0">
            <a:spAutoFit/>
          </a:bodyPr>
          <a:lstStyle/>
          <a:p>
            <a:pPr marL="514350" indent="-514350">
              <a:buAutoNum type="alphaUcPeriod"/>
            </a:pPr>
            <a:r>
              <a:rPr lang="en-US" sz="3200" dirty="0" smtClean="0">
                <a:solidFill>
                  <a:srgbClr val="FF0000"/>
                </a:solidFill>
              </a:rPr>
              <a:t>BULUBUNDUKIN</a:t>
            </a:r>
            <a:r>
              <a:rPr lang="en-US" sz="3200" dirty="0" smtClean="0"/>
              <a:t> – HANAY NG MGA BUNDOK</a:t>
            </a:r>
          </a:p>
          <a:p>
            <a:pPr marL="514350" indent="-514350"/>
            <a:r>
              <a:rPr lang="en-US" sz="3200" dirty="0" smtClean="0"/>
              <a:t>	</a:t>
            </a:r>
            <a:r>
              <a:rPr lang="en-US" sz="3200" dirty="0" smtClean="0">
                <a:solidFill>
                  <a:srgbClr val="C00000"/>
                </a:solidFill>
              </a:rPr>
              <a:t>HIMALAYAS</a:t>
            </a:r>
            <a:r>
              <a:rPr lang="en-US" sz="3200" dirty="0" smtClean="0"/>
              <a:t> – MAY 2,414 KM. O 1500 MILYA</a:t>
            </a:r>
          </a:p>
          <a:p>
            <a:pPr marL="514350" indent="-514350"/>
            <a:r>
              <a:rPr lang="en-US" sz="3200" dirty="0" smtClean="0"/>
              <a:t>	</a:t>
            </a:r>
            <a:r>
              <a:rPr lang="en-US" sz="3200" dirty="0" smtClean="0">
                <a:solidFill>
                  <a:srgbClr val="C00000"/>
                </a:solidFill>
              </a:rPr>
              <a:t>HINDU KUSH </a:t>
            </a:r>
            <a:r>
              <a:rPr lang="en-US" sz="3200" dirty="0" smtClean="0"/>
              <a:t>– AFGHANISTAN</a:t>
            </a:r>
          </a:p>
          <a:p>
            <a:pPr marL="514350" indent="-514350"/>
            <a:r>
              <a:rPr lang="en-US" sz="3200" dirty="0" smtClean="0"/>
              <a:t>	</a:t>
            </a:r>
            <a:r>
              <a:rPr lang="en-US" sz="3200" dirty="0" smtClean="0">
                <a:solidFill>
                  <a:srgbClr val="C00000"/>
                </a:solidFill>
              </a:rPr>
              <a:t>PAMIR</a:t>
            </a:r>
            <a:r>
              <a:rPr lang="en-US" sz="3200" dirty="0" smtClean="0"/>
              <a:t> – PAKISTAN, AFGHANISTAN 	TAJIKISTAN AT KYRGYZSTAN</a:t>
            </a:r>
          </a:p>
          <a:p>
            <a:pPr marL="514350" indent="-514350"/>
            <a:r>
              <a:rPr lang="en-US" sz="3200" dirty="0" smtClean="0"/>
              <a:t>	</a:t>
            </a:r>
            <a:r>
              <a:rPr lang="en-US" sz="3200" dirty="0" smtClean="0">
                <a:solidFill>
                  <a:srgbClr val="C00000"/>
                </a:solidFill>
              </a:rPr>
              <a:t>TIEN SHAN </a:t>
            </a:r>
            <a:r>
              <a:rPr lang="en-US" sz="3200" smtClean="0"/>
              <a:t>– HILAGANG </a:t>
            </a:r>
            <a:r>
              <a:rPr lang="en-US" sz="3200" dirty="0" smtClean="0"/>
              <a:t>ASYA</a:t>
            </a:r>
          </a:p>
          <a:p>
            <a:pPr marL="514350" indent="-514350"/>
            <a:r>
              <a:rPr lang="en-US" sz="3200" dirty="0" smtClean="0">
                <a:solidFill>
                  <a:srgbClr val="C00000"/>
                </a:solidFill>
              </a:rPr>
              <a:t>	GHATS </a:t>
            </a:r>
            <a:r>
              <a:rPr lang="en-US" sz="3200" dirty="0" smtClean="0"/>
              <a:t>– TIMOG ASYA</a:t>
            </a:r>
          </a:p>
          <a:p>
            <a:pPr marL="514350" indent="-514350"/>
            <a:r>
              <a:rPr lang="en-US" sz="3200" dirty="0" smtClean="0"/>
              <a:t>	</a:t>
            </a:r>
            <a:r>
              <a:rPr lang="en-US" sz="3200" dirty="0" smtClean="0">
                <a:solidFill>
                  <a:srgbClr val="C00000"/>
                </a:solidFill>
              </a:rPr>
              <a:t>CAUCASUS</a:t>
            </a:r>
            <a:r>
              <a:rPr lang="en-US" sz="3200" dirty="0" smtClean="0"/>
              <a:t> – AZERBAIJAN, GEORGIA, RUSSIA, 	ARMENIA </a:t>
            </a:r>
          </a:p>
          <a:p>
            <a:pPr marL="514350" indent="-514350"/>
            <a:r>
              <a:rPr lang="en-US" sz="3200" dirty="0" smtClean="0"/>
              <a:t>	</a:t>
            </a:r>
            <a:r>
              <a:rPr lang="en-US" sz="3200" dirty="0" smtClean="0">
                <a:solidFill>
                  <a:srgbClr val="C00000"/>
                </a:solidFill>
              </a:rPr>
              <a:t>URAL</a:t>
            </a:r>
            <a:r>
              <a:rPr lang="en-US" sz="3200" dirty="0" smtClean="0"/>
              <a:t> – KANLURANG ASYA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 BUNDOK </a:t>
            </a:r>
            <a:endParaRPr lang="en-US" dirty="0">
              <a:solidFill>
                <a:srgbClr val="FF0000"/>
              </a:solidFill>
            </a:endParaRPr>
          </a:p>
        </p:txBody>
      </p:sp>
      <p:sp>
        <p:nvSpPr>
          <p:cNvPr id="4" name="TextBox 3"/>
          <p:cNvSpPr txBox="1"/>
          <p:nvPr/>
        </p:nvSpPr>
        <p:spPr>
          <a:xfrm>
            <a:off x="304800" y="1447800"/>
            <a:ext cx="8458200" cy="3539430"/>
          </a:xfrm>
          <a:prstGeom prst="rect">
            <a:avLst/>
          </a:prstGeom>
          <a:noFill/>
        </p:spPr>
        <p:txBody>
          <a:bodyPr wrap="square" rtlCol="0">
            <a:spAutoFit/>
          </a:bodyPr>
          <a:lstStyle/>
          <a:p>
            <a:pPr marL="514350" indent="-514350">
              <a:buAutoNum type="arabicPeriod"/>
            </a:pPr>
            <a:r>
              <a:rPr lang="en-US" sz="3200" dirty="0" smtClean="0"/>
              <a:t>MT. EVEREST – PINAKAMATAAS (8,850 METRO)</a:t>
            </a:r>
          </a:p>
          <a:p>
            <a:pPr marL="514350" indent="-514350">
              <a:buAutoNum type="arabicPeriod"/>
            </a:pPr>
            <a:endParaRPr lang="en-US" sz="3200" dirty="0" smtClean="0"/>
          </a:p>
          <a:p>
            <a:pPr marL="514350" indent="-514350">
              <a:buAutoNum type="arabicPeriod"/>
            </a:pPr>
            <a:r>
              <a:rPr lang="en-US" sz="3200" dirty="0" smtClean="0"/>
              <a:t>K2 – NASA PAGITAN NG PAKISTAN/CHINA</a:t>
            </a:r>
          </a:p>
          <a:p>
            <a:pPr marL="514350" indent="-514350"/>
            <a:r>
              <a:rPr lang="en-US" sz="3200" dirty="0" smtClean="0"/>
              <a:t>	 (8, 611 METRO)</a:t>
            </a:r>
          </a:p>
          <a:p>
            <a:pPr marL="514350" indent="-514350"/>
            <a:endParaRPr lang="en-US" sz="3200" dirty="0" smtClean="0"/>
          </a:p>
          <a:p>
            <a:pPr marL="514350" indent="-514350"/>
            <a:r>
              <a:rPr lang="en-US" sz="3200" dirty="0" smtClean="0"/>
              <a:t>3. MT. KANCHENJUNGA – HIMALAYAS (8, 586 METRO)</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Elephant" pitchFamily="18" charset="0"/>
              </a:rPr>
              <a:t>Gawain </a:t>
            </a:r>
            <a:r>
              <a:rPr lang="en-US" sz="6600" dirty="0" err="1"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Elephant" pitchFamily="18" charset="0"/>
              </a:rPr>
              <a:t>Bilang</a:t>
            </a:r>
            <a:r>
              <a:rPr lang="en-US" sz="6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Elephant" pitchFamily="18" charset="0"/>
              </a:rPr>
              <a:t> 4</a:t>
            </a:r>
            <a:endParaRPr lang="en-US" sz="6600" dirty="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Elephant" pitchFamily="18" charset="0"/>
            </a:endParaRPr>
          </a:p>
        </p:txBody>
      </p:sp>
      <p:sp>
        <p:nvSpPr>
          <p:cNvPr id="3" name="Content Placeholder 2"/>
          <p:cNvSpPr>
            <a:spLocks noGrp="1"/>
          </p:cNvSpPr>
          <p:nvPr>
            <p:ph sz="quarter" idx="1"/>
          </p:nvPr>
        </p:nvSpPr>
        <p:spPr>
          <a:xfrm>
            <a:off x="381000" y="1371600"/>
            <a:ext cx="8534400" cy="5257800"/>
          </a:xfrm>
        </p:spPr>
        <p:txBody>
          <a:bodyPr>
            <a:noAutofit/>
          </a:bodyPr>
          <a:lstStyle/>
          <a:p>
            <a:pPr algn="ctr">
              <a:buNone/>
            </a:pPr>
            <a:r>
              <a:rPr lang="en-US" sz="4800" dirty="0" smtClean="0">
                <a:latin typeface="Elephant" pitchFamily="18" charset="0"/>
              </a:rPr>
              <a:t>ASYA: </a:t>
            </a:r>
            <a:r>
              <a:rPr lang="en-US" sz="4800" dirty="0" smtClean="0">
                <a:solidFill>
                  <a:srgbClr val="FF0000"/>
                </a:solidFill>
                <a:latin typeface="Elephant" pitchFamily="18" charset="0"/>
              </a:rPr>
              <a:t>LIKE</a:t>
            </a:r>
            <a:r>
              <a:rPr lang="en-US" sz="4800" dirty="0" smtClean="0">
                <a:latin typeface="Elephant" pitchFamily="18" charset="0"/>
              </a:rPr>
              <a:t>! – </a:t>
            </a:r>
          </a:p>
          <a:p>
            <a:pPr algn="ctr">
              <a:buNone/>
            </a:pPr>
            <a:r>
              <a:rPr lang="en-US" sz="4800" dirty="0" smtClean="0">
                <a:solidFill>
                  <a:srgbClr val="FF0000"/>
                </a:solidFill>
                <a:latin typeface="Elephant" pitchFamily="18" charset="0"/>
              </a:rPr>
              <a:t>LI</a:t>
            </a:r>
            <a:r>
              <a:rPr lang="en-US" sz="4800" dirty="0" smtClean="0">
                <a:latin typeface="Elephant" pitchFamily="18" charset="0"/>
              </a:rPr>
              <a:t>KAS NA </a:t>
            </a:r>
            <a:r>
              <a:rPr lang="en-US" sz="4800" dirty="0" smtClean="0">
                <a:solidFill>
                  <a:srgbClr val="FF0000"/>
                </a:solidFill>
                <a:latin typeface="Elephant" pitchFamily="18" charset="0"/>
              </a:rPr>
              <a:t>K</a:t>
            </a:r>
            <a:r>
              <a:rPr lang="en-US" sz="4800" dirty="0" smtClean="0">
                <a:latin typeface="Elephant" pitchFamily="18" charset="0"/>
              </a:rPr>
              <a:t>ATANGIAN AT </a:t>
            </a:r>
            <a:r>
              <a:rPr lang="en-US" sz="4800" dirty="0" smtClean="0">
                <a:solidFill>
                  <a:srgbClr val="FF0000"/>
                </a:solidFill>
                <a:latin typeface="Elephant" pitchFamily="18" charset="0"/>
              </a:rPr>
              <a:t>E</a:t>
            </a:r>
            <a:r>
              <a:rPr lang="en-US" sz="4800" dirty="0" smtClean="0">
                <a:latin typeface="Elephant" pitchFamily="18" charset="0"/>
              </a:rPr>
              <a:t>KOLOHIYA (PAGSUSURI NG BIDYO, INTERPRETASYON NG MAPA AT PIGURA)</a:t>
            </a:r>
            <a:endParaRPr lang="en-US" sz="4800" dirty="0">
              <a:latin typeface="Elephant"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C. BULKAN – HUMIGIT –KUMULANG 300 AKTIBONG BULKAN</a:t>
            </a:r>
            <a:endParaRPr lang="en-US" dirty="0">
              <a:solidFill>
                <a:srgbClr val="C00000"/>
              </a:solidFill>
            </a:endParaRPr>
          </a:p>
        </p:txBody>
      </p:sp>
      <p:sp>
        <p:nvSpPr>
          <p:cNvPr id="4" name="TextBox 3"/>
          <p:cNvSpPr txBox="1"/>
          <p:nvPr/>
        </p:nvSpPr>
        <p:spPr>
          <a:xfrm>
            <a:off x="381000" y="1676400"/>
            <a:ext cx="8382000" cy="584775"/>
          </a:xfrm>
          <a:prstGeom prst="rect">
            <a:avLst/>
          </a:prstGeom>
          <a:noFill/>
        </p:spPr>
        <p:txBody>
          <a:bodyPr wrap="square" rtlCol="0">
            <a:spAutoFit/>
          </a:bodyPr>
          <a:lstStyle/>
          <a:p>
            <a:endParaRPr lang="en-US" sz="3200" dirty="0"/>
          </a:p>
        </p:txBody>
      </p:sp>
      <p:sp>
        <p:nvSpPr>
          <p:cNvPr id="5" name="TextBox 4"/>
          <p:cNvSpPr txBox="1"/>
          <p:nvPr/>
        </p:nvSpPr>
        <p:spPr>
          <a:xfrm>
            <a:off x="152400" y="1752600"/>
            <a:ext cx="8763000" cy="3046988"/>
          </a:xfrm>
          <a:prstGeom prst="rect">
            <a:avLst/>
          </a:prstGeom>
          <a:noFill/>
        </p:spPr>
        <p:txBody>
          <a:bodyPr wrap="square" rtlCol="0">
            <a:spAutoFit/>
          </a:bodyPr>
          <a:lstStyle/>
          <a:p>
            <a:pPr marL="514350" indent="-514350">
              <a:buAutoNum type="arabicPeriod"/>
            </a:pPr>
            <a:r>
              <a:rPr lang="en-US" sz="3200" dirty="0" smtClean="0"/>
              <a:t>SEMERU</a:t>
            </a:r>
          </a:p>
          <a:p>
            <a:pPr marL="514350" indent="-514350">
              <a:buAutoNum type="arabicPeriod"/>
            </a:pPr>
            <a:r>
              <a:rPr lang="en-US" sz="3200" dirty="0" smtClean="0"/>
              <a:t>KRAKATOA</a:t>
            </a:r>
          </a:p>
          <a:p>
            <a:pPr marL="514350" indent="-514350">
              <a:buAutoNum type="arabicPeriod"/>
            </a:pPr>
            <a:r>
              <a:rPr lang="en-US" sz="3200" dirty="0" smtClean="0"/>
              <a:t>FUJI</a:t>
            </a:r>
          </a:p>
          <a:p>
            <a:pPr marL="514350" indent="-514350">
              <a:buAutoNum type="arabicPeriod"/>
            </a:pPr>
            <a:r>
              <a:rPr lang="en-US" sz="3200" dirty="0" smtClean="0"/>
              <a:t>PINATUBO</a:t>
            </a:r>
          </a:p>
          <a:p>
            <a:pPr marL="514350" indent="-514350">
              <a:buAutoNum type="arabicPeriod"/>
            </a:pPr>
            <a:r>
              <a:rPr lang="en-US" sz="3200" dirty="0" smtClean="0"/>
              <a:t>TAAL</a:t>
            </a:r>
          </a:p>
          <a:p>
            <a:pPr marL="514350" indent="-514350">
              <a:buAutoNum type="arabicPeriod"/>
            </a:pPr>
            <a:r>
              <a:rPr lang="en-US" sz="3200" dirty="0" smtClean="0"/>
              <a:t>MAYON</a:t>
            </a: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D. TALAMPAS </a:t>
            </a:r>
            <a:r>
              <a:rPr lang="en-US" dirty="0" smtClean="0"/>
              <a:t>– KAPATAGAN SA ITAAS NG BUNDOK</a:t>
            </a:r>
            <a:endParaRPr lang="en-US" dirty="0"/>
          </a:p>
        </p:txBody>
      </p:sp>
      <p:sp>
        <p:nvSpPr>
          <p:cNvPr id="3" name="TextBox 2"/>
          <p:cNvSpPr txBox="1"/>
          <p:nvPr/>
        </p:nvSpPr>
        <p:spPr>
          <a:xfrm>
            <a:off x="609600" y="1981200"/>
            <a:ext cx="8153400" cy="2554545"/>
          </a:xfrm>
          <a:prstGeom prst="rect">
            <a:avLst/>
          </a:prstGeom>
          <a:noFill/>
        </p:spPr>
        <p:txBody>
          <a:bodyPr wrap="square" rtlCol="0">
            <a:spAutoFit/>
          </a:bodyPr>
          <a:lstStyle/>
          <a:p>
            <a:r>
              <a:rPr lang="en-US" sz="3200" dirty="0" smtClean="0"/>
              <a:t>1. TIBETAN PLATEAU – PINAKAMATAAS NA TALAMPAS  (16, 000 TALAMPAKAN)</a:t>
            </a:r>
          </a:p>
          <a:p>
            <a:pPr>
              <a:buFontTx/>
              <a:buChar char="-"/>
            </a:pPr>
            <a:r>
              <a:rPr lang="en-US" sz="3200" dirty="0" smtClean="0"/>
              <a:t>“ ROOF OF THE WORLD)</a:t>
            </a:r>
          </a:p>
          <a:p>
            <a:r>
              <a:rPr lang="en-US" sz="3200" dirty="0" smtClean="0"/>
              <a:t>2. TALAMPAS NG DECCAN – TIMOG NG INDO-GANGENTIC PLAIN, INDIA</a:t>
            </a:r>
            <a:endParaRPr lang="en-US"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E. DISYERTO</a:t>
            </a:r>
            <a:endParaRPr lang="en-US" dirty="0">
              <a:solidFill>
                <a:srgbClr val="C00000"/>
              </a:solidFill>
            </a:endParaRPr>
          </a:p>
        </p:txBody>
      </p:sp>
      <p:sp>
        <p:nvSpPr>
          <p:cNvPr id="3" name="TextBox 2"/>
          <p:cNvSpPr txBox="1"/>
          <p:nvPr/>
        </p:nvSpPr>
        <p:spPr>
          <a:xfrm>
            <a:off x="304800" y="1600200"/>
            <a:ext cx="8382000" cy="3539430"/>
          </a:xfrm>
          <a:prstGeom prst="rect">
            <a:avLst/>
          </a:prstGeom>
          <a:noFill/>
        </p:spPr>
        <p:txBody>
          <a:bodyPr wrap="square" rtlCol="0">
            <a:spAutoFit/>
          </a:bodyPr>
          <a:lstStyle/>
          <a:p>
            <a:pPr marL="514350" indent="-514350">
              <a:buAutoNum type="arabicPeriod"/>
            </a:pPr>
            <a:r>
              <a:rPr lang="en-US" sz="3200" dirty="0" smtClean="0"/>
              <a:t>GOBI DESERT – PINAKAMALAKI SA ASYA, PANG –APAT SA MUNDO</a:t>
            </a:r>
          </a:p>
          <a:p>
            <a:pPr marL="514350" indent="-514350">
              <a:buAutoNum type="arabicPeriod"/>
            </a:pPr>
            <a:r>
              <a:rPr lang="en-US" sz="3200" dirty="0" smtClean="0"/>
              <a:t>DISYERTO NG TAKLAMAKAN</a:t>
            </a:r>
          </a:p>
          <a:p>
            <a:pPr marL="514350" indent="-514350">
              <a:buAutoNum type="arabicPeriod"/>
            </a:pPr>
            <a:r>
              <a:rPr lang="en-US" sz="3200" dirty="0" smtClean="0"/>
              <a:t>KARA KUM</a:t>
            </a:r>
          </a:p>
          <a:p>
            <a:pPr marL="514350" indent="-514350">
              <a:buAutoNum type="arabicPeriod"/>
            </a:pPr>
            <a:r>
              <a:rPr lang="en-US" sz="3200" dirty="0" smtClean="0"/>
              <a:t>DISYERTO SA IRAQ, IRAN, SAUDI ARABIA AT INDIA</a:t>
            </a:r>
          </a:p>
          <a:p>
            <a:pPr marL="514350" indent="-514350">
              <a:buAutoNum type="arabicPeriod"/>
            </a:pP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F. KAPULUAN  O ARKIPELAGO  -	</a:t>
            </a:r>
            <a:r>
              <a:rPr lang="en-US" dirty="0" smtClean="0">
                <a:solidFill>
                  <a:schemeClr val="tx1"/>
                </a:solidFill>
              </a:rPr>
              <a:t>PANGKAT NG MGA PULO</a:t>
            </a:r>
            <a:endParaRPr lang="en-US" dirty="0">
              <a:solidFill>
                <a:schemeClr val="tx1"/>
              </a:solidFill>
            </a:endParaRPr>
          </a:p>
        </p:txBody>
      </p:sp>
      <p:sp>
        <p:nvSpPr>
          <p:cNvPr id="4" name="TextBox 3"/>
          <p:cNvSpPr txBox="1"/>
          <p:nvPr/>
        </p:nvSpPr>
        <p:spPr>
          <a:xfrm>
            <a:off x="228600" y="1676400"/>
            <a:ext cx="8534400" cy="2554545"/>
          </a:xfrm>
          <a:prstGeom prst="rect">
            <a:avLst/>
          </a:prstGeom>
          <a:noFill/>
        </p:spPr>
        <p:txBody>
          <a:bodyPr wrap="square" rtlCol="0">
            <a:spAutoFit/>
          </a:bodyPr>
          <a:lstStyle/>
          <a:p>
            <a:pPr marL="514350" indent="-514350">
              <a:buAutoNum type="arabicPeriod"/>
            </a:pPr>
            <a:r>
              <a:rPr lang="en-US" sz="3200" dirty="0" smtClean="0"/>
              <a:t>INDONESIA – PINAKAMALAKING 	ARCHIPELAGIC STATE SA MUNDO (HUMIGIT 	KUMULANG 13, 000 PULO)</a:t>
            </a:r>
          </a:p>
          <a:p>
            <a:pPr marL="514350" indent="-514350">
              <a:buAutoNum type="arabicPeriod"/>
            </a:pPr>
            <a:r>
              <a:rPr lang="en-US" sz="3200" dirty="0" smtClean="0"/>
              <a:t>PILIPINAS</a:t>
            </a:r>
          </a:p>
          <a:p>
            <a:pPr marL="514350" indent="-514350">
              <a:buAutoNum type="arabicPeriod"/>
            </a:pPr>
            <a:r>
              <a:rPr lang="en-US" sz="3200" dirty="0" smtClean="0"/>
              <a:t>JAPAN</a:t>
            </a:r>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 PULO </a:t>
            </a:r>
            <a:endParaRPr lang="en-US" dirty="0">
              <a:solidFill>
                <a:srgbClr val="FF0000"/>
              </a:solidFill>
            </a:endParaRPr>
          </a:p>
        </p:txBody>
      </p:sp>
      <p:sp>
        <p:nvSpPr>
          <p:cNvPr id="3" name="TextBox 2"/>
          <p:cNvSpPr txBox="1"/>
          <p:nvPr/>
        </p:nvSpPr>
        <p:spPr>
          <a:xfrm>
            <a:off x="457200" y="1828800"/>
            <a:ext cx="8305800" cy="4524315"/>
          </a:xfrm>
          <a:prstGeom prst="rect">
            <a:avLst/>
          </a:prstGeom>
          <a:noFill/>
        </p:spPr>
        <p:txBody>
          <a:bodyPr wrap="square" rtlCol="0">
            <a:spAutoFit/>
          </a:bodyPr>
          <a:lstStyle/>
          <a:p>
            <a:pPr>
              <a:buFontTx/>
              <a:buChar char="-"/>
            </a:pPr>
            <a:r>
              <a:rPr lang="en-US" sz="3200" dirty="0" smtClean="0"/>
              <a:t>MAY 770 LIBONG MILYA ANG KABUUANG SUKAT NG MGA PULO </a:t>
            </a:r>
          </a:p>
          <a:p>
            <a:pPr marL="514350" indent="-514350">
              <a:buAutoNum type="arabicPeriod"/>
            </a:pPr>
            <a:r>
              <a:rPr lang="en-US" sz="3200" dirty="0" smtClean="0"/>
              <a:t>CYPRUS</a:t>
            </a:r>
          </a:p>
          <a:p>
            <a:pPr marL="514350" indent="-514350">
              <a:buAutoNum type="arabicPeriod"/>
            </a:pPr>
            <a:r>
              <a:rPr lang="en-US" sz="3200" dirty="0" smtClean="0"/>
              <a:t>ANDAMAN</a:t>
            </a:r>
          </a:p>
          <a:p>
            <a:pPr marL="514350" indent="-514350">
              <a:buAutoNum type="arabicPeriod"/>
            </a:pPr>
            <a:r>
              <a:rPr lang="en-US" sz="3200" dirty="0" smtClean="0"/>
              <a:t>SRI LANKA</a:t>
            </a:r>
          </a:p>
          <a:p>
            <a:pPr marL="514350" indent="-514350">
              <a:buAutoNum type="arabicPeriod"/>
            </a:pPr>
            <a:r>
              <a:rPr lang="en-US" sz="3200" dirty="0" smtClean="0"/>
              <a:t>MALDIVES</a:t>
            </a:r>
          </a:p>
          <a:p>
            <a:pPr marL="514350" indent="-514350">
              <a:buAutoNum type="arabicPeriod"/>
            </a:pPr>
            <a:r>
              <a:rPr lang="en-US" sz="3200" dirty="0" smtClean="0"/>
              <a:t>BORNEO</a:t>
            </a:r>
          </a:p>
          <a:p>
            <a:pPr marL="514350" indent="-514350">
              <a:buAutoNum type="arabicPeriod"/>
            </a:pPr>
            <a:r>
              <a:rPr lang="en-US" sz="3200" dirty="0" smtClean="0"/>
              <a:t>TAIWAN</a:t>
            </a:r>
          </a:p>
          <a:p>
            <a:pPr>
              <a:buFontTx/>
              <a:buChar char="-"/>
            </a:pPr>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1752600"/>
          </a:xfrm>
        </p:spPr>
        <p:txBody>
          <a:bodyPr>
            <a:normAutofit fontScale="90000"/>
          </a:bodyPr>
          <a:lstStyle/>
          <a:p>
            <a:r>
              <a:rPr lang="en-US" dirty="0" smtClean="0">
                <a:solidFill>
                  <a:srgbClr val="FF0000"/>
                </a:solidFill>
              </a:rPr>
              <a:t>H. TANGWAY O PENINSULA – </a:t>
            </a:r>
            <a:r>
              <a:rPr lang="en-US" dirty="0" smtClean="0"/>
              <a:t>	</a:t>
            </a:r>
            <a:r>
              <a:rPr lang="en-US" dirty="0" smtClean="0">
                <a:solidFill>
                  <a:schemeClr val="tx1"/>
                </a:solidFill>
              </a:rPr>
              <a:t>ANYONG LUPA NA NAKAUSLI SA 	KARAGATAN</a:t>
            </a:r>
            <a:endParaRPr lang="en-US" dirty="0">
              <a:solidFill>
                <a:schemeClr val="tx1"/>
              </a:solidFill>
            </a:endParaRPr>
          </a:p>
        </p:txBody>
      </p:sp>
      <p:sp>
        <p:nvSpPr>
          <p:cNvPr id="3" name="TextBox 2"/>
          <p:cNvSpPr txBox="1"/>
          <p:nvPr/>
        </p:nvSpPr>
        <p:spPr>
          <a:xfrm>
            <a:off x="457200" y="1981200"/>
            <a:ext cx="8229600" cy="2554545"/>
          </a:xfrm>
          <a:prstGeom prst="rect">
            <a:avLst/>
          </a:prstGeom>
          <a:noFill/>
        </p:spPr>
        <p:txBody>
          <a:bodyPr wrap="square" rtlCol="0">
            <a:spAutoFit/>
          </a:bodyPr>
          <a:lstStyle/>
          <a:p>
            <a:pPr marL="514350" indent="-514350">
              <a:buAutoNum type="arabicPeriod"/>
            </a:pPr>
            <a:r>
              <a:rPr lang="en-US" sz="3200" dirty="0" smtClean="0"/>
              <a:t>TURKEY</a:t>
            </a:r>
          </a:p>
          <a:p>
            <a:pPr marL="514350" indent="-514350">
              <a:buAutoNum type="arabicPeriod"/>
            </a:pPr>
            <a:r>
              <a:rPr lang="en-US" sz="3200" dirty="0" smtClean="0"/>
              <a:t>ARABIA</a:t>
            </a:r>
          </a:p>
          <a:p>
            <a:pPr marL="514350" indent="-514350">
              <a:buAutoNum type="arabicPeriod"/>
            </a:pPr>
            <a:r>
              <a:rPr lang="en-US" sz="3200" dirty="0" smtClean="0"/>
              <a:t>INDIA</a:t>
            </a:r>
          </a:p>
          <a:p>
            <a:pPr marL="514350" indent="-514350">
              <a:buAutoNum type="arabicPeriod"/>
            </a:pPr>
            <a:r>
              <a:rPr lang="en-US" sz="3200" dirty="0" smtClean="0"/>
              <a:t>KOREA</a:t>
            </a:r>
          </a:p>
          <a:p>
            <a:pPr marL="514350" indent="-514350">
              <a:buAutoNum type="arabicPeriod"/>
            </a:pPr>
            <a:r>
              <a:rPr lang="en-US" sz="3200" dirty="0" smtClean="0"/>
              <a:t>YAMAL</a:t>
            </a:r>
            <a:endParaRPr lang="en-US"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a:t>
            </a:r>
            <a:r>
              <a:rPr lang="en-US" dirty="0" smtClean="0">
                <a:solidFill>
                  <a:srgbClr val="FF0000"/>
                </a:solidFill>
              </a:rPr>
              <a:t>. KAPATAGAN </a:t>
            </a:r>
            <a:r>
              <a:rPr lang="en-US" dirty="0" smtClean="0"/>
              <a:t>– </a:t>
            </a:r>
            <a:r>
              <a:rPr lang="en-US" dirty="0" smtClean="0">
                <a:solidFill>
                  <a:schemeClr val="tx1"/>
                </a:solidFill>
              </a:rPr>
              <a:t>¼ NA BAHAGI NG LUPAIN NG ASYA</a:t>
            </a:r>
            <a:endParaRPr lang="en-US" dirty="0">
              <a:solidFill>
                <a:schemeClr val="tx1"/>
              </a:solidFill>
            </a:endParaRPr>
          </a:p>
        </p:txBody>
      </p:sp>
      <p:sp>
        <p:nvSpPr>
          <p:cNvPr id="3" name="TextBox 2"/>
          <p:cNvSpPr txBox="1"/>
          <p:nvPr/>
        </p:nvSpPr>
        <p:spPr>
          <a:xfrm>
            <a:off x="533400" y="1752600"/>
            <a:ext cx="8001000" cy="1077218"/>
          </a:xfrm>
          <a:prstGeom prst="rect">
            <a:avLst/>
          </a:prstGeom>
          <a:noFill/>
        </p:spPr>
        <p:txBody>
          <a:bodyPr wrap="square" rtlCol="0">
            <a:spAutoFit/>
          </a:bodyPr>
          <a:lstStyle/>
          <a:p>
            <a:pPr marL="514350" indent="-514350">
              <a:buAutoNum type="arabicPeriod"/>
            </a:pPr>
            <a:r>
              <a:rPr lang="en-US" sz="3200" dirty="0" smtClean="0"/>
              <a:t>INDO-GANGENTIC PLAIN</a:t>
            </a:r>
          </a:p>
          <a:p>
            <a:pPr marL="514350" indent="-514350">
              <a:buAutoNum type="arabicPeriod"/>
            </a:pPr>
            <a:r>
              <a:rPr lang="en-US" sz="3200" smtClean="0"/>
              <a:t>TIMOG-SILANGANG ASYA</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7048083"/>
          </a:xfrm>
          <a:prstGeom prst="rect">
            <a:avLst/>
          </a:prstGeom>
          <a:noFill/>
        </p:spPr>
        <p:txBody>
          <a:bodyPr wrap="square" rtlCol="0">
            <a:spAutoFit/>
          </a:bodyPr>
          <a:lstStyle/>
          <a:p>
            <a:pPr algn="ctr"/>
            <a:r>
              <a:rPr lang="en-US" sz="3600" b="1" dirty="0" smtClean="0">
                <a:latin typeface="AR CENA" pitchFamily="2" charset="0"/>
              </a:rPr>
              <a:t>ANYONG TUBIG NG ASYA</a:t>
            </a:r>
          </a:p>
          <a:p>
            <a:pPr marL="514350" indent="-514350">
              <a:buAutoNum type="arabicPeriod"/>
            </a:pPr>
            <a:r>
              <a:rPr lang="en-US" sz="3600" b="1" dirty="0" smtClean="0">
                <a:latin typeface="AR CENA" pitchFamily="2" charset="0"/>
              </a:rPr>
              <a:t>KARAGATAN – KATAWANG TUBIG NA HALOS NAKAPALIGID SA MGA LUPAIN NG DAIGDIG</a:t>
            </a:r>
          </a:p>
          <a:p>
            <a:pPr marL="514350" indent="-514350"/>
            <a:r>
              <a:rPr lang="en-US" sz="3600" b="1" dirty="0" smtClean="0">
                <a:latin typeface="AR CENA" pitchFamily="2" charset="0"/>
              </a:rPr>
              <a:t>	A. PACIFIC (SILANGAN)	B. INDIAN OCEAN (TIMOG)</a:t>
            </a:r>
          </a:p>
          <a:p>
            <a:pPr marL="514350" indent="-514350"/>
            <a:r>
              <a:rPr lang="en-US" sz="3600" b="1" dirty="0" smtClean="0">
                <a:latin typeface="AR CENA" pitchFamily="2" charset="0"/>
              </a:rPr>
              <a:t>	C. ARCTIC  (HILAGA) </a:t>
            </a:r>
          </a:p>
          <a:p>
            <a:pPr marL="514350" indent="-514350"/>
            <a:r>
              <a:rPr lang="en-US" sz="3600" b="1" dirty="0" smtClean="0">
                <a:latin typeface="AR CENA" pitchFamily="2" charset="0"/>
              </a:rPr>
              <a:t>2. DAGAT – MAALAT NA KATUBIGAN NA BUMUBUO SA MALAKING BAHAGI NG DAIGDIG SUBALIT HIGIT ITONG MALIIT SA KARAGATAN</a:t>
            </a:r>
          </a:p>
          <a:p>
            <a:pPr marL="514350" indent="-514350"/>
            <a:r>
              <a:rPr lang="en-US" sz="3600" b="1" dirty="0" smtClean="0">
                <a:latin typeface="AR CENA" pitchFamily="2" charset="0"/>
              </a:rPr>
              <a:t>	BERING SEA, SEA OF OKHOTSK, BLACK SEA, MEDITERRANEAN SEA, RED SEA</a:t>
            </a:r>
          </a:p>
          <a:p>
            <a:pPr marL="514350" indent="-514350"/>
            <a:endParaRPr lang="en-US" sz="2800" b="1" dirty="0" smtClean="0">
              <a:latin typeface="AR CENA" pitchFamily="2" charset="0"/>
            </a:endParaRPr>
          </a:p>
          <a:p>
            <a:pPr marL="514350" indent="-514350"/>
            <a:r>
              <a:rPr lang="en-US" sz="2800" b="1" dirty="0" smtClean="0">
                <a:latin typeface="AR CENA" pitchFamily="2" charset="0"/>
              </a:rPr>
              <a:t>		</a:t>
            </a:r>
            <a:endParaRPr lang="en-US" sz="2800" b="1" dirty="0">
              <a:latin typeface="AR CENA" pitchFamily="2"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7848302"/>
          </a:xfrm>
          <a:prstGeom prst="rect">
            <a:avLst/>
          </a:prstGeom>
          <a:noFill/>
        </p:spPr>
        <p:txBody>
          <a:bodyPr wrap="square" rtlCol="0">
            <a:spAutoFit/>
          </a:bodyPr>
          <a:lstStyle/>
          <a:p>
            <a:r>
              <a:rPr lang="en-US" sz="3600" b="1" dirty="0" smtClean="0">
                <a:latin typeface="AR CENA" pitchFamily="2" charset="0"/>
              </a:rPr>
              <a:t>	</a:t>
            </a:r>
            <a:r>
              <a:rPr lang="en-US" sz="4800" b="1" dirty="0" smtClean="0">
                <a:latin typeface="AR CENA" pitchFamily="2" charset="0"/>
              </a:rPr>
              <a:t>ANG MALAKING </a:t>
            </a:r>
            <a:r>
              <a:rPr lang="en-US" sz="4800" b="1" smtClean="0">
                <a:latin typeface="AR CENA" pitchFamily="2" charset="0"/>
              </a:rPr>
              <a:t>BAHAGI NG </a:t>
            </a:r>
            <a:r>
              <a:rPr lang="en-US" sz="4800" b="1" dirty="0" smtClean="0">
                <a:latin typeface="AR CENA" pitchFamily="2" charset="0"/>
              </a:rPr>
              <a:t>HANGGANAN NG ASYA AY MGA ANYONG TUBIG.</a:t>
            </a:r>
          </a:p>
          <a:p>
            <a:r>
              <a:rPr lang="en-US" sz="4800" b="1" dirty="0" smtClean="0">
                <a:latin typeface="AR CENA" pitchFamily="2" charset="0"/>
              </a:rPr>
              <a:t>	NAGSISILBING LIKAS NA DEPENSA, RUTANG PANGKALAKALAN AT SA PAGGAGALUGAD, AT PINAGKUKUNAN NG YAMANG-DAGAT AT YAMANG MINERAL</a:t>
            </a:r>
          </a:p>
          <a:p>
            <a:endParaRPr lang="en-US" sz="4800" b="1" dirty="0" smtClean="0">
              <a:latin typeface="AR CENA" pitchFamily="2" charset="0"/>
            </a:endParaRPr>
          </a:p>
          <a:p>
            <a:endParaRPr lang="en-US" sz="3600" b="1" dirty="0" smtClean="0">
              <a:latin typeface="AR CENA" pitchFamily="2" charset="0"/>
            </a:endParaRPr>
          </a:p>
          <a:p>
            <a:endParaRPr lang="en-US" sz="3600" b="1" dirty="0">
              <a:latin typeface="AR CENA" pitchFamily="2" charset="0"/>
            </a:endParaRPr>
          </a:p>
        </p:txBody>
      </p:sp>
      <p:sp>
        <p:nvSpPr>
          <p:cNvPr id="3" name="5-Point Star 2"/>
          <p:cNvSpPr/>
          <p:nvPr/>
        </p:nvSpPr>
        <p:spPr>
          <a:xfrm>
            <a:off x="533400" y="381000"/>
            <a:ext cx="6096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5-Point Star 3"/>
          <p:cNvSpPr/>
          <p:nvPr/>
        </p:nvSpPr>
        <p:spPr>
          <a:xfrm>
            <a:off x="533400" y="2667000"/>
            <a:ext cx="6096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533400"/>
            <a:ext cx="8458200" cy="6124754"/>
          </a:xfrm>
          <a:prstGeom prst="rect">
            <a:avLst/>
          </a:prstGeom>
          <a:noFill/>
        </p:spPr>
        <p:txBody>
          <a:bodyPr wrap="square" rtlCol="0">
            <a:spAutoFit/>
          </a:bodyPr>
          <a:lstStyle/>
          <a:p>
            <a:r>
              <a:rPr lang="en-US" sz="3600" b="1" dirty="0" smtClean="0">
                <a:latin typeface="AR CENA" pitchFamily="2" charset="0"/>
              </a:rPr>
              <a:t>3. ILOG</a:t>
            </a:r>
          </a:p>
          <a:p>
            <a:r>
              <a:rPr lang="en-US" sz="3600" b="1" dirty="0" smtClean="0">
                <a:latin typeface="AR CENA" pitchFamily="2" charset="0"/>
              </a:rPr>
              <a:t>	LENA, OB, GANGES, BRAHMAPUTRA, YANGTZE, 	AMUR, JORDAN, CHAO PHRAYA, MEKONG , 	IRRAWADY, SALWEEN </a:t>
            </a:r>
          </a:p>
          <a:p>
            <a:endParaRPr lang="en-US" sz="3600" b="1" dirty="0" smtClean="0">
              <a:latin typeface="AR CENA" pitchFamily="2" charset="0"/>
            </a:endParaRPr>
          </a:p>
          <a:p>
            <a:r>
              <a:rPr lang="en-US" sz="3600" b="1" dirty="0" smtClean="0">
                <a:latin typeface="AR CENA" pitchFamily="2" charset="0"/>
              </a:rPr>
              <a:t>	LUNDAYAN NG MGA SINAUNANG KABIHASNAN</a:t>
            </a:r>
          </a:p>
          <a:p>
            <a:r>
              <a:rPr lang="en-US" sz="3600" b="1" dirty="0" smtClean="0">
                <a:latin typeface="AR CENA" pitchFamily="2" charset="0"/>
              </a:rPr>
              <a:t>	A. BAYBAY-ILOG NG TIGRIS AT EUPHRATES</a:t>
            </a:r>
          </a:p>
          <a:p>
            <a:r>
              <a:rPr lang="en-US" sz="3600" b="1" dirty="0" smtClean="0">
                <a:latin typeface="AR CENA" pitchFamily="2" charset="0"/>
              </a:rPr>
              <a:t>	B. BAYBAY-ILOG NG INDUS</a:t>
            </a:r>
          </a:p>
          <a:p>
            <a:r>
              <a:rPr lang="en-US" sz="3600" b="1" dirty="0" smtClean="0">
                <a:latin typeface="AR CENA" pitchFamily="2" charset="0"/>
              </a:rPr>
              <a:t>	C. BAYBAY-ILOG NG HUANG HO</a:t>
            </a:r>
          </a:p>
          <a:p>
            <a:endParaRPr lang="en-US" sz="3200" b="1" dirty="0">
              <a:latin typeface="AR CENA" pitchFamily="2" charset="0"/>
            </a:endParaRPr>
          </a:p>
        </p:txBody>
      </p:sp>
      <p:sp>
        <p:nvSpPr>
          <p:cNvPr id="4" name="5-Point Star 3"/>
          <p:cNvSpPr/>
          <p:nvPr/>
        </p:nvSpPr>
        <p:spPr>
          <a:xfrm>
            <a:off x="533400" y="3352800"/>
            <a:ext cx="609600" cy="381000"/>
          </a:xfrm>
          <a:prstGeom prst="star5">
            <a:avLst>
              <a:gd name="adj" fmla="val 29117"/>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2590800"/>
          </a:xfrm>
        </p:spPr>
        <p:txBody>
          <a:bodyPr>
            <a:noAutofit/>
          </a:bodyPr>
          <a:lstStyle/>
          <a:p>
            <a:pPr algn="ctr"/>
            <a:r>
              <a:rPr lang="en-US" sz="3200" b="1" dirty="0" smtClean="0">
                <a:solidFill>
                  <a:srgbClr val="7030A0"/>
                </a:solidFill>
                <a:latin typeface="Curlz MT" pitchFamily="82" charset="0"/>
              </a:rPr>
              <a:t>PANOORIN MO ANG SUMUSUNOD NA VIDEO NA NAGTATAGLAY NG MGA IMPORMASYON TUNGKOL SA LOKASYON, HUGIS, SUKAT, AT PISIKAL NA KATANGIAN NG ASYA</a:t>
            </a:r>
            <a:endParaRPr lang="en-US" sz="3200" b="1" dirty="0">
              <a:solidFill>
                <a:srgbClr val="7030A0"/>
              </a:solidFill>
              <a:latin typeface="Curlz MT" pitchFamily="82" charset="0"/>
            </a:endParaRPr>
          </a:p>
        </p:txBody>
      </p:sp>
      <p:sp>
        <p:nvSpPr>
          <p:cNvPr id="3" name="Content Placeholder 2"/>
          <p:cNvSpPr>
            <a:spLocks noGrp="1"/>
          </p:cNvSpPr>
          <p:nvPr>
            <p:ph sz="quarter" idx="1"/>
          </p:nvPr>
        </p:nvSpPr>
        <p:spPr>
          <a:xfrm>
            <a:off x="612648" y="2667000"/>
            <a:ext cx="8226552" cy="3429000"/>
          </a:xfrm>
        </p:spPr>
        <p:txBody>
          <a:bodyPr>
            <a:normAutofit fontScale="77500" lnSpcReduction="20000"/>
          </a:bodyPr>
          <a:lstStyle/>
          <a:p>
            <a:endParaRPr lang="en-US" dirty="0" smtClean="0"/>
          </a:p>
          <a:p>
            <a:r>
              <a:rPr lang="en-US" dirty="0" smtClean="0"/>
              <a:t>“THE GEOGRAPHY OF ASIA”</a:t>
            </a:r>
          </a:p>
          <a:p>
            <a:r>
              <a:rPr lang="en-US" dirty="0" smtClean="0">
                <a:hlinkClick r:id="rId2"/>
              </a:rPr>
              <a:t>http://www.youtube.com/watch?feature=player_embedded&amp;v=x-LFOkGfyZM</a:t>
            </a:r>
            <a:endParaRPr lang="en-US" dirty="0" smtClean="0"/>
          </a:p>
          <a:p>
            <a:r>
              <a:rPr lang="en-US" dirty="0" smtClean="0"/>
              <a:t>“PHYSICAL GEORAPHY OF ASIA” </a:t>
            </a:r>
            <a:r>
              <a:rPr lang="en-US" dirty="0" smtClean="0">
                <a:hlinkClick r:id="rId3"/>
              </a:rPr>
              <a:t>http://www.youtube.com/watch?feature=player_embedded&amp;v=D7qvqQKYMt4</a:t>
            </a:r>
            <a:endParaRPr lang="en-US" dirty="0" smtClean="0"/>
          </a:p>
          <a:p>
            <a:r>
              <a:rPr lang="en-US" dirty="0" smtClean="0"/>
              <a:t>“GEORAPHY OF ASIA GLOBAL II”</a:t>
            </a:r>
          </a:p>
          <a:p>
            <a:r>
              <a:rPr lang="en-US" dirty="0" smtClean="0">
                <a:hlinkClick r:id="rId4"/>
              </a:rPr>
              <a:t>http://www.youtube.com/watch?feature=player_embedded&amp;v=NdmRYNNoDbQ</a:t>
            </a:r>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153400" cy="7848302"/>
          </a:xfrm>
          <a:prstGeom prst="rect">
            <a:avLst/>
          </a:prstGeom>
          <a:noFill/>
        </p:spPr>
        <p:txBody>
          <a:bodyPr wrap="square" rtlCol="0">
            <a:spAutoFit/>
          </a:bodyPr>
          <a:lstStyle/>
          <a:p>
            <a:r>
              <a:rPr lang="en-US" sz="3600" b="1" dirty="0" smtClean="0">
                <a:latin typeface="AR CENA" pitchFamily="2" charset="0"/>
              </a:rPr>
              <a:t>4. LAWA</a:t>
            </a:r>
          </a:p>
          <a:p>
            <a:r>
              <a:rPr lang="en-US" sz="3600" b="1" dirty="0" smtClean="0">
                <a:latin typeface="AR CENA" pitchFamily="2" charset="0"/>
              </a:rPr>
              <a:t>	KATANGI-TANGING LAWA</a:t>
            </a:r>
          </a:p>
          <a:p>
            <a:r>
              <a:rPr lang="en-US" sz="3600" b="1" dirty="0" smtClean="0">
                <a:latin typeface="AR CENA" pitchFamily="2" charset="0"/>
              </a:rPr>
              <a:t>	A. CASPIAN SEA – PINAKAMALAKING LAWA SA MUNDO</a:t>
            </a:r>
          </a:p>
          <a:p>
            <a:r>
              <a:rPr lang="en-US" sz="3600" b="1" dirty="0" smtClean="0">
                <a:latin typeface="AR CENA" pitchFamily="2" charset="0"/>
              </a:rPr>
              <a:t>	B. LAKE BAIKAL – PINAKAMALALIM NA LAWA</a:t>
            </a:r>
          </a:p>
          <a:p>
            <a:r>
              <a:rPr lang="en-US" sz="3600" b="1" dirty="0" smtClean="0">
                <a:latin typeface="AR CENA" pitchFamily="2" charset="0"/>
              </a:rPr>
              <a:t>	C. DEAD SEA – PANGALAWA SA PINAKAMAALAT NA ANYONG TUBIG SA DAIGDIG</a:t>
            </a:r>
          </a:p>
          <a:p>
            <a:r>
              <a:rPr lang="en-US" sz="3600" b="1" dirty="0" smtClean="0">
                <a:latin typeface="AR CENA" pitchFamily="2" charset="0"/>
              </a:rPr>
              <a:t>	D. ARAL SEA – PINAKAMALAKING LAWA SA ASYA</a:t>
            </a:r>
          </a:p>
          <a:p>
            <a:r>
              <a:rPr lang="en-US" sz="3600" b="1" dirty="0" smtClean="0">
                <a:latin typeface="AR CENA" pitchFamily="2" charset="0"/>
              </a:rPr>
              <a:t>	</a:t>
            </a:r>
          </a:p>
          <a:p>
            <a:endParaRPr lang="en-US" sz="3600" b="1" dirty="0" smtClean="0">
              <a:latin typeface="AR CENA" pitchFamily="2" charset="0"/>
            </a:endParaRPr>
          </a:p>
          <a:p>
            <a:endParaRPr lang="en-US" sz="3600" b="1" dirty="0" smtClean="0">
              <a:latin typeface="AR CENA" pitchFamily="2" charset="0"/>
            </a:endParaRPr>
          </a:p>
          <a:p>
            <a:endParaRPr lang="en-US" sz="3600" b="1" dirty="0">
              <a:latin typeface="AR CENA" pitchFamily="2" charset="0"/>
            </a:endParaRPr>
          </a:p>
        </p:txBody>
      </p:sp>
      <p:sp>
        <p:nvSpPr>
          <p:cNvPr id="3" name="5-Point Star 2"/>
          <p:cNvSpPr/>
          <p:nvPr/>
        </p:nvSpPr>
        <p:spPr>
          <a:xfrm>
            <a:off x="762000" y="914400"/>
            <a:ext cx="6096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6186309"/>
          </a:xfrm>
          <a:prstGeom prst="rect">
            <a:avLst/>
          </a:prstGeom>
          <a:noFill/>
        </p:spPr>
        <p:txBody>
          <a:bodyPr wrap="square" rtlCol="0">
            <a:spAutoFit/>
          </a:bodyPr>
          <a:lstStyle/>
          <a:p>
            <a:pPr algn="ctr"/>
            <a:r>
              <a:rPr lang="en-US" sz="3600" b="1" dirty="0" smtClean="0">
                <a:latin typeface="AR CENA" pitchFamily="2" charset="0"/>
              </a:rPr>
              <a:t>PAMPROSESONG TANONG</a:t>
            </a:r>
          </a:p>
          <a:p>
            <a:pPr algn="just"/>
            <a:r>
              <a:rPr lang="en-US" sz="7200" b="1" dirty="0" smtClean="0">
                <a:latin typeface="AR CENA" pitchFamily="2" charset="0"/>
              </a:rPr>
              <a:t>1. PAANO UMAYON ANG MGA ASYANO SA IBA’T IBANG KATANGIANG PISIKAL NA ITO NG ASYA? IPALIWANAG.</a:t>
            </a:r>
            <a:endParaRPr lang="en-US" sz="7200" b="1" dirty="0">
              <a:latin typeface="AR CENA" pitchFamily="2"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382000" cy="5632311"/>
          </a:xfrm>
          <a:prstGeom prst="rect">
            <a:avLst/>
          </a:prstGeom>
          <a:noFill/>
        </p:spPr>
        <p:txBody>
          <a:bodyPr wrap="square" rtlCol="0">
            <a:spAutoFit/>
          </a:bodyPr>
          <a:lstStyle/>
          <a:p>
            <a:pPr algn="ctr"/>
            <a:r>
              <a:rPr lang="en-US" sz="6000" b="1" dirty="0" smtClean="0">
                <a:latin typeface="AR CENA" pitchFamily="2" charset="0"/>
              </a:rPr>
              <a:t>2. ANONG MAHAHALAGANG PAPEL ANG GINAMPANAN NG MGA ANYONG LUPA AT MGA ANYONG TUBIG SA PAMUMUHAY NG MGA ASYANO?</a:t>
            </a:r>
            <a:endParaRPr lang="en-US" sz="6000" b="1" dirty="0">
              <a:latin typeface="AR CENA" pitchFamily="2"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6247864"/>
          </a:xfrm>
          <a:prstGeom prst="rect">
            <a:avLst/>
          </a:prstGeom>
          <a:noFill/>
        </p:spPr>
        <p:txBody>
          <a:bodyPr wrap="square" rtlCol="0">
            <a:spAutoFit/>
          </a:bodyPr>
          <a:lstStyle/>
          <a:p>
            <a:pPr algn="ctr"/>
            <a:r>
              <a:rPr lang="en-US" sz="4000" b="1" dirty="0" smtClean="0">
                <a:latin typeface="AR CENA" pitchFamily="2" charset="0"/>
              </a:rPr>
              <a:t>ANG MGA “VEGETATION COVER” NG ASYA</a:t>
            </a:r>
          </a:p>
          <a:p>
            <a:r>
              <a:rPr lang="en-US" sz="4000" b="1" dirty="0" smtClean="0">
                <a:latin typeface="AR CENA" pitchFamily="2" charset="0"/>
              </a:rPr>
              <a:t>VEGETATION- URI O DAMI NG MGA HALAMAN</a:t>
            </a:r>
          </a:p>
          <a:p>
            <a:r>
              <a:rPr lang="en-US" sz="4000" b="1" dirty="0" smtClean="0">
                <a:latin typeface="AR CENA" pitchFamily="2" charset="0"/>
              </a:rPr>
              <a:t>SA ISANG LUGAR TULAD NG PAGKAKAROON NG KAGUBATAN O DAMUHAN </a:t>
            </a:r>
          </a:p>
          <a:p>
            <a:pPr algn="ctr"/>
            <a:r>
              <a:rPr lang="en-US" sz="4000" b="1" dirty="0" smtClean="0">
                <a:latin typeface="AR CENA" pitchFamily="2" charset="0"/>
              </a:rPr>
              <a:t>3 URI NG DAMUHAN O GRASSLANDS </a:t>
            </a:r>
          </a:p>
          <a:p>
            <a:pPr marL="742950" indent="-742950" algn="ctr">
              <a:buAutoNum type="alphaUcPeriod"/>
            </a:pPr>
            <a:r>
              <a:rPr lang="en-US" sz="4000" b="1" dirty="0" smtClean="0">
                <a:latin typeface="AR CENA" pitchFamily="2" charset="0"/>
              </a:rPr>
              <a:t>STEPPE –DAMUHANG MAY UGAT NA MABABABAW</a:t>
            </a:r>
          </a:p>
          <a:p>
            <a:pPr marL="742950" indent="-742950" algn="ctr">
              <a:buFontTx/>
              <a:buChar char="-"/>
            </a:pPr>
            <a:r>
              <a:rPr lang="en-US" sz="4000" b="1" dirty="0" smtClean="0">
                <a:latin typeface="AR CENA" pitchFamily="2" charset="0"/>
              </a:rPr>
              <a:t>10-13 PULGADA NG ULAN</a:t>
            </a:r>
          </a:p>
          <a:p>
            <a:pPr marL="742950" indent="-742950" algn="ctr">
              <a:buFontTx/>
              <a:buChar char="-"/>
            </a:pPr>
            <a:r>
              <a:rPr lang="en-US" sz="4000" b="1" dirty="0" smtClean="0">
                <a:latin typeface="AR CENA" pitchFamily="2" charset="0"/>
              </a:rPr>
              <a:t>MONGOLIA, MANCHURIA, ORDOS DESERT SA SILANGANG ASYA</a:t>
            </a:r>
          </a:p>
        </p:txBody>
      </p:sp>
      <p:sp>
        <p:nvSpPr>
          <p:cNvPr id="3" name="5-Point Star 2"/>
          <p:cNvSpPr/>
          <p:nvPr/>
        </p:nvSpPr>
        <p:spPr>
          <a:xfrm>
            <a:off x="609600" y="2819400"/>
            <a:ext cx="5334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09600"/>
            <a:ext cx="8686800" cy="5909310"/>
          </a:xfrm>
          <a:prstGeom prst="rect">
            <a:avLst/>
          </a:prstGeom>
          <a:noFill/>
        </p:spPr>
        <p:txBody>
          <a:bodyPr wrap="square" rtlCol="0">
            <a:spAutoFit/>
          </a:bodyPr>
          <a:lstStyle/>
          <a:p>
            <a:r>
              <a:rPr lang="en-US" sz="5400" b="1" dirty="0" smtClean="0">
                <a:latin typeface="AR CENA" pitchFamily="2" charset="0"/>
              </a:rPr>
              <a:t>B. PRAIRIE – DAMUHANG MATAAS NA MALALIM ANG UGAT </a:t>
            </a:r>
          </a:p>
          <a:p>
            <a:pPr>
              <a:buFontTx/>
              <a:buChar char="-"/>
            </a:pPr>
            <a:r>
              <a:rPr lang="en-US" sz="5400" b="1" dirty="0" smtClean="0">
                <a:latin typeface="AR CENA" pitchFamily="2" charset="0"/>
              </a:rPr>
              <a:t>HILAGA NG RUSSIA, MANCHURIA</a:t>
            </a:r>
          </a:p>
          <a:p>
            <a:endParaRPr lang="en-US" sz="5400" b="1" dirty="0" smtClean="0">
              <a:latin typeface="AR CENA" pitchFamily="2" charset="0"/>
            </a:endParaRPr>
          </a:p>
          <a:p>
            <a:pPr>
              <a:buFontTx/>
              <a:buChar char="-"/>
            </a:pPr>
            <a:r>
              <a:rPr lang="en-US" sz="5400" b="1" dirty="0" smtClean="0">
                <a:latin typeface="AR CENA" pitchFamily="2" charset="0"/>
              </a:rPr>
              <a:t>C. SAVANNA – PINAGSAMANG MGA DAMUHAN AT KAGUBATAN </a:t>
            </a:r>
          </a:p>
          <a:p>
            <a:pPr>
              <a:buFontTx/>
              <a:buChar char="-"/>
            </a:pPr>
            <a:r>
              <a:rPr lang="en-US" sz="5400" b="1" dirty="0" smtClean="0">
                <a:latin typeface="AR CENA" pitchFamily="2" charset="0"/>
              </a:rPr>
              <a:t> MYANMAR, THAILAND  </a:t>
            </a:r>
            <a:endParaRPr lang="en-US" sz="5400" b="1" dirty="0">
              <a:latin typeface="AR CENA" pitchFamily="2"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077200" cy="6186309"/>
          </a:xfrm>
          <a:prstGeom prst="rect">
            <a:avLst/>
          </a:prstGeom>
          <a:noFill/>
        </p:spPr>
        <p:txBody>
          <a:bodyPr wrap="square" rtlCol="0">
            <a:spAutoFit/>
          </a:bodyPr>
          <a:lstStyle/>
          <a:p>
            <a:pPr algn="ctr"/>
            <a:r>
              <a:rPr lang="en-US" sz="3600" b="1" dirty="0" smtClean="0">
                <a:latin typeface="AR CENA" pitchFamily="2" charset="0"/>
              </a:rPr>
              <a:t>BOREAL FOREST O TAIGA – (ROCKY MOUNTANOUS TERRAIN) </a:t>
            </a:r>
          </a:p>
          <a:p>
            <a:pPr algn="ctr">
              <a:buFontTx/>
              <a:buChar char="-"/>
            </a:pPr>
            <a:r>
              <a:rPr lang="en-US" sz="3600" b="1" dirty="0" smtClean="0">
                <a:latin typeface="AR CENA" pitchFamily="2" charset="0"/>
              </a:rPr>
              <a:t>SIBERIA (HILAGANG ASYA)</a:t>
            </a:r>
          </a:p>
          <a:p>
            <a:pPr algn="ctr">
              <a:buFontTx/>
              <a:buChar char="-"/>
            </a:pPr>
            <a:endParaRPr lang="en-US" sz="3600" b="1" dirty="0" smtClean="0">
              <a:latin typeface="AR CENA" pitchFamily="2" charset="0"/>
            </a:endParaRPr>
          </a:p>
          <a:p>
            <a:pPr algn="ctr"/>
            <a:r>
              <a:rPr lang="en-US" sz="3600" b="1" dirty="0" smtClean="0">
                <a:latin typeface="AR CENA" pitchFamily="2" charset="0"/>
              </a:rPr>
              <a:t>TUNDRA O TREELESS MOUNTAIN TRACT</a:t>
            </a:r>
          </a:p>
          <a:p>
            <a:pPr algn="ctr">
              <a:buFontTx/>
              <a:buChar char="-"/>
            </a:pPr>
            <a:r>
              <a:rPr lang="en-US" sz="3600" b="1" dirty="0" smtClean="0">
                <a:latin typeface="AR CENA" pitchFamily="2" charset="0"/>
              </a:rPr>
              <a:t>RUSSIA, SIBERIA</a:t>
            </a:r>
          </a:p>
          <a:p>
            <a:pPr algn="ctr">
              <a:buFontTx/>
              <a:buChar char="-"/>
            </a:pPr>
            <a:endParaRPr lang="en-US" sz="3600" b="1" dirty="0" smtClean="0">
              <a:latin typeface="AR CENA" pitchFamily="2" charset="0"/>
            </a:endParaRPr>
          </a:p>
          <a:p>
            <a:pPr algn="ctr"/>
            <a:r>
              <a:rPr lang="en-US" sz="3600" b="1" dirty="0" smtClean="0">
                <a:latin typeface="AR CENA" pitchFamily="2" charset="0"/>
              </a:rPr>
              <a:t>TROPICAL RAINFOREST – MAY PANTAY NA PANAHON NG TAG-ULAN AT TAG-ARAW</a:t>
            </a:r>
          </a:p>
          <a:p>
            <a:pPr algn="ctr"/>
            <a:r>
              <a:rPr lang="en-US" sz="3600" b="1" dirty="0" smtClean="0">
                <a:latin typeface="AR CENA" pitchFamily="2" charset="0"/>
              </a:rPr>
              <a:t>- TIMOG-SILANGANG ASYA</a:t>
            </a:r>
          </a:p>
          <a:p>
            <a:pPr algn="ctr">
              <a:buFontTx/>
              <a:buChar char="-"/>
            </a:pPr>
            <a:endParaRPr lang="en-US" sz="3600" b="1" dirty="0">
              <a:latin typeface="AR CENA" pitchFamily="2"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8458200" cy="6247864"/>
          </a:xfrm>
          <a:prstGeom prst="rect">
            <a:avLst/>
          </a:prstGeom>
          <a:noFill/>
        </p:spPr>
        <p:txBody>
          <a:bodyPr wrap="square" rtlCol="0">
            <a:spAutoFit/>
          </a:bodyPr>
          <a:lstStyle/>
          <a:p>
            <a:pPr algn="ctr"/>
            <a:r>
              <a:rPr lang="en-US" sz="3600" b="1" dirty="0" smtClean="0">
                <a:latin typeface="AR CENA" pitchFamily="2" charset="0"/>
              </a:rPr>
              <a:t>GAWAIN BLG. 5</a:t>
            </a:r>
          </a:p>
          <a:p>
            <a:pPr algn="ctr"/>
            <a:endParaRPr lang="en-US" sz="4000" b="1" dirty="0" smtClean="0">
              <a:latin typeface="AR CENA" pitchFamily="2" charset="0"/>
            </a:endParaRPr>
          </a:p>
          <a:p>
            <a:pPr algn="ctr"/>
            <a:endParaRPr lang="en-US" sz="4000" b="1" dirty="0" smtClean="0">
              <a:latin typeface="AR CENA" pitchFamily="2" charset="0"/>
            </a:endParaRPr>
          </a:p>
          <a:p>
            <a:pPr algn="ctr"/>
            <a:endParaRPr lang="en-US" sz="4000" b="1" dirty="0" smtClean="0">
              <a:latin typeface="AR CENA" pitchFamily="2" charset="0"/>
            </a:endParaRPr>
          </a:p>
          <a:p>
            <a:pPr algn="ctr"/>
            <a:endParaRPr lang="en-US" sz="4000" b="1" dirty="0" smtClean="0">
              <a:latin typeface="AR CENA" pitchFamily="2" charset="0"/>
            </a:endParaRPr>
          </a:p>
          <a:p>
            <a:pPr algn="ctr"/>
            <a:endParaRPr lang="en-US" sz="4000" b="1" dirty="0" smtClean="0">
              <a:latin typeface="AR CENA" pitchFamily="2" charset="0"/>
            </a:endParaRPr>
          </a:p>
          <a:p>
            <a:pPr algn="ctr"/>
            <a:endParaRPr lang="en-US" sz="4000" b="1" dirty="0" smtClean="0">
              <a:latin typeface="AR CENA" pitchFamily="2" charset="0"/>
            </a:endParaRPr>
          </a:p>
          <a:p>
            <a:pPr algn="ctr"/>
            <a:endParaRPr lang="en-US" sz="4000" b="1" dirty="0" smtClean="0">
              <a:latin typeface="AR CENA" pitchFamily="2" charset="0"/>
            </a:endParaRPr>
          </a:p>
          <a:p>
            <a:pPr algn="ctr"/>
            <a:endParaRPr lang="en-US" sz="4000" b="1" dirty="0" smtClean="0">
              <a:latin typeface="AR CENA" pitchFamily="2" charset="0"/>
            </a:endParaRPr>
          </a:p>
          <a:p>
            <a:pPr algn="ctr"/>
            <a:r>
              <a:rPr lang="en-US" sz="4000" b="1" dirty="0" smtClean="0">
                <a:latin typeface="AR CENA" pitchFamily="2" charset="0"/>
              </a:rPr>
              <a:t> </a:t>
            </a:r>
            <a:endParaRPr lang="en-US" sz="4000" b="1" dirty="0">
              <a:latin typeface="AR CENA" pitchFamily="2" charset="0"/>
            </a:endParaRPr>
          </a:p>
        </p:txBody>
      </p:sp>
      <p:sp>
        <p:nvSpPr>
          <p:cNvPr id="3" name="Oval 2"/>
          <p:cNvSpPr/>
          <p:nvPr/>
        </p:nvSpPr>
        <p:spPr>
          <a:xfrm>
            <a:off x="228600" y="685800"/>
            <a:ext cx="2743200" cy="2971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Oval 5"/>
          <p:cNvSpPr/>
          <p:nvPr/>
        </p:nvSpPr>
        <p:spPr>
          <a:xfrm>
            <a:off x="3200400" y="762000"/>
            <a:ext cx="2743200" cy="2971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Oval 6"/>
          <p:cNvSpPr/>
          <p:nvPr/>
        </p:nvSpPr>
        <p:spPr>
          <a:xfrm>
            <a:off x="6096000" y="838200"/>
            <a:ext cx="2743200" cy="2971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Oval 7"/>
          <p:cNvSpPr/>
          <p:nvPr/>
        </p:nvSpPr>
        <p:spPr>
          <a:xfrm>
            <a:off x="228600" y="3886200"/>
            <a:ext cx="2743200" cy="2971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Oval 8"/>
          <p:cNvSpPr/>
          <p:nvPr/>
        </p:nvSpPr>
        <p:spPr>
          <a:xfrm>
            <a:off x="3200400" y="3886200"/>
            <a:ext cx="2743200" cy="2971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Oval 9"/>
          <p:cNvSpPr/>
          <p:nvPr/>
        </p:nvSpPr>
        <p:spPr>
          <a:xfrm>
            <a:off x="6096000" y="3886200"/>
            <a:ext cx="2743200" cy="2971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 name="Left-Right Arrow 10"/>
          <p:cNvSpPr/>
          <p:nvPr/>
        </p:nvSpPr>
        <p:spPr>
          <a:xfrm>
            <a:off x="457200" y="3200400"/>
            <a:ext cx="8001000" cy="990600"/>
          </a:xfrm>
          <a:prstGeom prst="lef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800" b="1" dirty="0" smtClean="0">
                <a:solidFill>
                  <a:srgbClr val="FF0000"/>
                </a:solidFill>
                <a:latin typeface="Algerian" pitchFamily="82" charset="0"/>
              </a:rPr>
              <a:t>MGA URI NG “VEGETATION COVER” SA ASYA </a:t>
            </a:r>
            <a:endParaRPr lang="en-US" sz="2800" b="1" dirty="0">
              <a:solidFill>
                <a:srgbClr val="FF0000"/>
              </a:solidFill>
              <a:latin typeface="Algerian" pitchFamily="82"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305800" cy="6186309"/>
          </a:xfrm>
          <a:prstGeom prst="rect">
            <a:avLst/>
          </a:prstGeom>
          <a:noFill/>
        </p:spPr>
        <p:txBody>
          <a:bodyPr wrap="square" rtlCol="0">
            <a:spAutoFit/>
          </a:bodyPr>
          <a:lstStyle/>
          <a:p>
            <a:pPr algn="ctr"/>
            <a:r>
              <a:rPr lang="en-US" sz="6600" b="1" dirty="0" smtClean="0">
                <a:latin typeface="AR CENA" pitchFamily="2" charset="0"/>
              </a:rPr>
              <a:t>PAMPROSESONG TANONG </a:t>
            </a:r>
          </a:p>
          <a:p>
            <a:pPr algn="just"/>
            <a:r>
              <a:rPr lang="en-US" sz="6600" b="1" dirty="0" smtClean="0">
                <a:latin typeface="AR CENA" pitchFamily="2" charset="0"/>
              </a:rPr>
              <a:t>1. BAKIT IBA-IBA ANG VEGETATION COVER SA IBA’T IBANG BAHAGI NG ASYA? ILAHAD ANG MGA DAHILAN NITO.</a:t>
            </a:r>
            <a:endParaRPr lang="en-US" sz="6600" b="1" dirty="0">
              <a:latin typeface="AR CENA" pitchFamily="2"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685800"/>
            <a:ext cx="8229600" cy="6740307"/>
          </a:xfrm>
          <a:prstGeom prst="rect">
            <a:avLst/>
          </a:prstGeom>
          <a:noFill/>
        </p:spPr>
        <p:txBody>
          <a:bodyPr wrap="square" rtlCol="0">
            <a:spAutoFit/>
          </a:bodyPr>
          <a:lstStyle/>
          <a:p>
            <a:pPr algn="ctr"/>
            <a:r>
              <a:rPr lang="en-US" sz="4800" b="1" dirty="0" smtClean="0">
                <a:latin typeface="AR CENA" pitchFamily="2" charset="0"/>
              </a:rPr>
              <a:t>2. SA PAPAANONG PARAAN NA ANG </a:t>
            </a:r>
            <a:r>
              <a:rPr lang="en-US" sz="4800" b="1" dirty="0" smtClean="0">
                <a:latin typeface="AR CENA" pitchFamily="2" charset="0"/>
              </a:rPr>
              <a:t>VEGETATION COVER </a:t>
            </a:r>
            <a:r>
              <a:rPr lang="en-US" sz="4800" b="1" dirty="0" smtClean="0">
                <a:latin typeface="AR CENA" pitchFamily="2" charset="0"/>
              </a:rPr>
              <a:t>SA ISANG BANSA AY NAKAAPEKTO SA ASPETONG KULTURAL (PAMUMUHAY, PANANAMIT, KILOS, PANINIWALA, KAUGALIAN) NG MGA MAMAMAYANG </a:t>
            </a:r>
            <a:r>
              <a:rPr lang="en-US" sz="4800" b="1" dirty="0" smtClean="0">
                <a:latin typeface="AR CENA" pitchFamily="2" charset="0"/>
              </a:rPr>
              <a:t>NANINIRAHAN DITO</a:t>
            </a:r>
            <a:r>
              <a:rPr lang="en-US" sz="4800" b="1" dirty="0" smtClean="0">
                <a:latin typeface="AR CENA" pitchFamily="2" charset="0"/>
              </a:rPr>
              <a:t>? MAGBIGAY NG ILANG HALIMBAWA.</a:t>
            </a:r>
          </a:p>
          <a:p>
            <a:pPr algn="ctr"/>
            <a:endParaRPr lang="en-US" sz="4800" b="1" dirty="0">
              <a:latin typeface="AR CENA" pitchFamily="2"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991600" cy="5909310"/>
          </a:xfrm>
          <a:prstGeom prst="rect">
            <a:avLst/>
          </a:prstGeom>
          <a:noFill/>
        </p:spPr>
        <p:txBody>
          <a:bodyPr wrap="square" rtlCol="0">
            <a:spAutoFit/>
          </a:bodyPr>
          <a:lstStyle/>
          <a:p>
            <a:pPr algn="ctr"/>
            <a:r>
              <a:rPr lang="en-US" sz="5400" b="1" dirty="0" smtClean="0">
                <a:latin typeface="AR CENA" pitchFamily="2" charset="0"/>
              </a:rPr>
              <a:t>3. ILARAWAN MO ANG URI NG VEGETATION COVER MAYROON ANG PILIPINAS. PAANO ITO NILILINANG O PINAKIKINABANGAN NG ATING BANSA? ANO ANG NAIDUDULOT SA TAO AT SA BANSA NG PAGGAMIT O PAGLINANG NITO? </a:t>
            </a:r>
            <a:endParaRPr lang="en-US" sz="5400" b="1" dirty="0">
              <a:latin typeface="AR CENA"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World Geography - The Geography of Asia and the Pacific(wmv).wmv">
            <a:hlinkClick r:id="" action="ppaction://media"/>
          </p:cNvPr>
          <p:cNvPicPr>
            <a:picLocks noRot="1" noChangeAspect="1"/>
          </p:cNvPicPr>
          <p:nvPr>
            <a:videoFile r:link="rId1"/>
          </p:nvPr>
        </p:nvPicPr>
        <p:blipFill>
          <a:blip r:embed="rId3" cstate="print"/>
          <a:stretch>
            <a:fillRect/>
          </a:stretch>
        </p:blipFill>
        <p:spPr>
          <a:xfrm>
            <a:off x="838200" y="457200"/>
            <a:ext cx="7162800" cy="57912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458200" cy="6863417"/>
          </a:xfrm>
          <a:prstGeom prst="rect">
            <a:avLst/>
          </a:prstGeom>
          <a:noFill/>
        </p:spPr>
        <p:txBody>
          <a:bodyPr wrap="square" rtlCol="0">
            <a:spAutoFit/>
          </a:bodyPr>
          <a:lstStyle/>
          <a:p>
            <a:pPr algn="ctr"/>
            <a:r>
              <a:rPr lang="en-US" sz="4400" b="1" dirty="0" smtClean="0">
                <a:latin typeface="AR CENA" pitchFamily="2" charset="0"/>
              </a:rPr>
              <a:t>GAWAIN BLG. 6</a:t>
            </a:r>
          </a:p>
          <a:p>
            <a:pPr algn="ctr"/>
            <a:r>
              <a:rPr lang="en-US" sz="4400" b="1" dirty="0" smtClean="0">
                <a:latin typeface="AR CENA" pitchFamily="2" charset="0"/>
              </a:rPr>
              <a:t>MGA URI NG KLIMA SA ASYA</a:t>
            </a:r>
          </a:p>
          <a:p>
            <a:pPr algn="ctr"/>
            <a:endParaRPr lang="en-US" sz="4400" b="1" dirty="0" smtClean="0">
              <a:latin typeface="AR CENA" pitchFamily="2" charset="0"/>
            </a:endParaRPr>
          </a:p>
          <a:p>
            <a:pPr algn="ctr"/>
            <a:endParaRPr lang="en-US" sz="4400" b="1" dirty="0" smtClean="0">
              <a:latin typeface="AR CENA" pitchFamily="2" charset="0"/>
            </a:endParaRPr>
          </a:p>
          <a:p>
            <a:pPr algn="ctr"/>
            <a:endParaRPr lang="en-US" sz="4400" b="1" dirty="0" smtClean="0">
              <a:latin typeface="AR CENA" pitchFamily="2" charset="0"/>
            </a:endParaRPr>
          </a:p>
          <a:p>
            <a:pPr algn="ctr"/>
            <a:endParaRPr lang="en-US" sz="4400" b="1" dirty="0" smtClean="0">
              <a:latin typeface="AR CENA" pitchFamily="2" charset="0"/>
            </a:endParaRPr>
          </a:p>
          <a:p>
            <a:pPr algn="ctr"/>
            <a:endParaRPr lang="en-US" sz="4400" b="1" dirty="0" smtClean="0">
              <a:latin typeface="AR CENA" pitchFamily="2" charset="0"/>
            </a:endParaRPr>
          </a:p>
          <a:p>
            <a:pPr algn="ctr"/>
            <a:endParaRPr lang="en-US" sz="4400" b="1" dirty="0" smtClean="0">
              <a:latin typeface="AR CENA" pitchFamily="2" charset="0"/>
            </a:endParaRPr>
          </a:p>
          <a:p>
            <a:pPr algn="ctr"/>
            <a:endParaRPr lang="en-US" sz="4400" b="1" dirty="0" smtClean="0">
              <a:latin typeface="AR CENA" pitchFamily="2" charset="0"/>
            </a:endParaRPr>
          </a:p>
          <a:p>
            <a:pPr algn="ctr"/>
            <a:endParaRPr lang="en-US" sz="4400" b="1" dirty="0">
              <a:latin typeface="AR CENA" pitchFamily="2" charset="0"/>
            </a:endParaRPr>
          </a:p>
        </p:txBody>
      </p:sp>
      <p:graphicFrame>
        <p:nvGraphicFramePr>
          <p:cNvPr id="3" name="Table 2"/>
          <p:cNvGraphicFramePr>
            <a:graphicFrameLocks noGrp="1"/>
          </p:cNvGraphicFramePr>
          <p:nvPr/>
        </p:nvGraphicFramePr>
        <p:xfrm>
          <a:off x="457200" y="1676400"/>
          <a:ext cx="8458200" cy="4937760"/>
        </p:xfrm>
        <a:graphic>
          <a:graphicData uri="http://schemas.openxmlformats.org/drawingml/2006/table">
            <a:tbl>
              <a:tblPr firstRow="1" bandRow="1">
                <a:tableStyleId>{5A111915-BE36-4E01-A7E5-04B1672EAD32}</a:tableStyleId>
              </a:tblPr>
              <a:tblGrid>
                <a:gridCol w="2819400"/>
                <a:gridCol w="5638800"/>
              </a:tblGrid>
              <a:tr h="370840">
                <a:tc>
                  <a:txBody>
                    <a:bodyPr/>
                    <a:lstStyle/>
                    <a:p>
                      <a:pPr algn="ctr"/>
                      <a:r>
                        <a:rPr lang="en-US" sz="3200" b="0" dirty="0" smtClean="0">
                          <a:solidFill>
                            <a:srgbClr val="FF0000"/>
                          </a:solidFill>
                          <a:latin typeface="AR CENA" pitchFamily="2" charset="0"/>
                        </a:rPr>
                        <a:t>REHIYON</a:t>
                      </a:r>
                      <a:r>
                        <a:rPr lang="en-US" sz="3200" b="0" baseline="0" dirty="0" smtClean="0">
                          <a:solidFill>
                            <a:srgbClr val="FF0000"/>
                          </a:solidFill>
                          <a:latin typeface="AR CENA" pitchFamily="2" charset="0"/>
                        </a:rPr>
                        <a:t> </a:t>
                      </a:r>
                      <a:endParaRPr lang="en-US" sz="3200" b="0" dirty="0">
                        <a:solidFill>
                          <a:srgbClr val="FF0000"/>
                        </a:solidFill>
                        <a:latin typeface="AR CENA" pitchFamily="2" charset="0"/>
                      </a:endParaRPr>
                    </a:p>
                  </a:txBody>
                  <a:tcPr/>
                </a:tc>
                <a:tc>
                  <a:txBody>
                    <a:bodyPr/>
                    <a:lstStyle/>
                    <a:p>
                      <a:pPr algn="ctr"/>
                      <a:r>
                        <a:rPr lang="en-US" sz="3200" b="0" dirty="0" smtClean="0">
                          <a:solidFill>
                            <a:srgbClr val="FF0000"/>
                          </a:solidFill>
                          <a:latin typeface="AR CENA" pitchFamily="2" charset="0"/>
                        </a:rPr>
                        <a:t>KATANGIAN NG KLIMA</a:t>
                      </a:r>
                      <a:endParaRPr lang="en-US" sz="3200" b="0" dirty="0">
                        <a:solidFill>
                          <a:srgbClr val="FF0000"/>
                        </a:solidFill>
                        <a:latin typeface="AR CENA" pitchFamily="2" charset="0"/>
                      </a:endParaRPr>
                    </a:p>
                  </a:txBody>
                  <a:tcPr/>
                </a:tc>
              </a:tr>
              <a:tr h="370840">
                <a:tc>
                  <a:txBody>
                    <a:bodyPr/>
                    <a:lstStyle/>
                    <a:p>
                      <a:pPr algn="ctr"/>
                      <a:r>
                        <a:rPr lang="en-US" sz="2800" b="1" dirty="0" smtClean="0"/>
                        <a:t>HILAGANG ASYA</a:t>
                      </a:r>
                      <a:endParaRPr lang="en-US" sz="2800" b="1" dirty="0"/>
                    </a:p>
                  </a:txBody>
                  <a:tcPr/>
                </a:tc>
                <a:tc>
                  <a:txBody>
                    <a:bodyPr/>
                    <a:lstStyle/>
                    <a:p>
                      <a:pPr algn="l"/>
                      <a:r>
                        <a:rPr lang="en-US" sz="2800" b="1" dirty="0" smtClean="0"/>
                        <a:t>SENTRAL</a:t>
                      </a:r>
                      <a:r>
                        <a:rPr lang="en-US" sz="2800" b="1" baseline="0" dirty="0" smtClean="0"/>
                        <a:t> KONTINENTAL. MAHABA ANG TAGLAMIG NA KARANIWANG TUMATAGAL NG 6 NA BUWAN, AT MAIGSI ANG TAG-INIT, NGUNIT MAY ILANG MGA LUGAR NA NAGTATAGLAY NG MATABANG LUPA. GAYUNPAMAN, MALAKING BAHAGI NG REHIYON AY HINDI KAYANG PANIRAHAN NG TAO DAHIL SA SOBRANG LAMIG </a:t>
                      </a:r>
                      <a:endParaRPr lang="en-US" sz="2800" b="1" dirty="0"/>
                    </a:p>
                  </a:txBody>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457200"/>
          <a:ext cx="8458200" cy="5364480"/>
        </p:xfrm>
        <a:graphic>
          <a:graphicData uri="http://schemas.openxmlformats.org/drawingml/2006/table">
            <a:tbl>
              <a:tblPr firstRow="1" bandRow="1">
                <a:tableStyleId>{5A111915-BE36-4E01-A7E5-04B1672EAD32}</a:tableStyleId>
              </a:tblPr>
              <a:tblGrid>
                <a:gridCol w="2819400"/>
                <a:gridCol w="5638800"/>
              </a:tblGrid>
              <a:tr h="370840">
                <a:tc>
                  <a:txBody>
                    <a:bodyPr/>
                    <a:lstStyle/>
                    <a:p>
                      <a:pPr algn="ctr"/>
                      <a:r>
                        <a:rPr lang="en-US" sz="3200" b="0" dirty="0" smtClean="0">
                          <a:solidFill>
                            <a:srgbClr val="FF0000"/>
                          </a:solidFill>
                          <a:latin typeface="AR CENA" pitchFamily="2" charset="0"/>
                        </a:rPr>
                        <a:t>REHIYON</a:t>
                      </a:r>
                      <a:r>
                        <a:rPr lang="en-US" sz="3200" b="0" baseline="0" dirty="0" smtClean="0">
                          <a:solidFill>
                            <a:srgbClr val="FF0000"/>
                          </a:solidFill>
                          <a:latin typeface="AR CENA" pitchFamily="2" charset="0"/>
                        </a:rPr>
                        <a:t> </a:t>
                      </a:r>
                      <a:endParaRPr lang="en-US" sz="3200" b="0" dirty="0">
                        <a:solidFill>
                          <a:srgbClr val="FF0000"/>
                        </a:solidFill>
                        <a:latin typeface="AR CENA" pitchFamily="2" charset="0"/>
                      </a:endParaRPr>
                    </a:p>
                  </a:txBody>
                  <a:tcPr/>
                </a:tc>
                <a:tc>
                  <a:txBody>
                    <a:bodyPr/>
                    <a:lstStyle/>
                    <a:p>
                      <a:pPr algn="ctr"/>
                      <a:r>
                        <a:rPr lang="en-US" sz="3200" b="0" dirty="0" smtClean="0">
                          <a:solidFill>
                            <a:srgbClr val="FF0000"/>
                          </a:solidFill>
                          <a:latin typeface="AR CENA" pitchFamily="2" charset="0"/>
                        </a:rPr>
                        <a:t>KATANGIAN NG KLIMA</a:t>
                      </a:r>
                      <a:endParaRPr lang="en-US" sz="3200" b="0" dirty="0">
                        <a:solidFill>
                          <a:srgbClr val="FF0000"/>
                        </a:solidFill>
                        <a:latin typeface="AR CENA" pitchFamily="2" charset="0"/>
                      </a:endParaRPr>
                    </a:p>
                  </a:txBody>
                  <a:tcPr/>
                </a:tc>
              </a:tr>
              <a:tr h="370840">
                <a:tc>
                  <a:txBody>
                    <a:bodyPr/>
                    <a:lstStyle/>
                    <a:p>
                      <a:pPr algn="ctr"/>
                      <a:r>
                        <a:rPr lang="en-US" sz="2800" b="1" dirty="0" smtClean="0"/>
                        <a:t>KANLURANG  ASYA</a:t>
                      </a:r>
                      <a:endParaRPr lang="en-US" sz="2800" b="1" dirty="0"/>
                    </a:p>
                  </a:txBody>
                  <a:tcPr/>
                </a:tc>
                <a:tc>
                  <a:txBody>
                    <a:bodyPr/>
                    <a:lstStyle/>
                    <a:p>
                      <a:pPr algn="l"/>
                      <a:r>
                        <a:rPr lang="en-US" sz="2800" b="1" dirty="0" smtClean="0"/>
                        <a:t>HINDI PALAGIAN ANG KLIMA.</a:t>
                      </a:r>
                      <a:r>
                        <a:rPr lang="en-US" sz="2800" b="1" baseline="0" dirty="0" smtClean="0"/>
                        <a:t> MAAARING MAGKAROON NG LABIS O DI KAYA’Y KATAMTAMANG INIT O LAMIG ANG LUGAR NA ITO. BIHIRA AT HALOS HINDI NAKARARANAS NG ULAN ANG MALAKING BAHAGI NG REHIYON. KUNG UMULAN MAN, ITO’Y KADALASANG BUMABAGSAK LAMANG SA MGA POOK NA MALAPIT SA DAGAT.</a:t>
                      </a:r>
                      <a:endParaRPr lang="en-US" sz="2800" b="1" dirty="0"/>
                    </a:p>
                  </a:txBody>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457200"/>
          <a:ext cx="8458200" cy="6035040"/>
        </p:xfrm>
        <a:graphic>
          <a:graphicData uri="http://schemas.openxmlformats.org/drawingml/2006/table">
            <a:tbl>
              <a:tblPr firstRow="1" bandRow="1">
                <a:tableStyleId>{5A111915-BE36-4E01-A7E5-04B1672EAD32}</a:tableStyleId>
              </a:tblPr>
              <a:tblGrid>
                <a:gridCol w="2819400"/>
                <a:gridCol w="5638800"/>
              </a:tblGrid>
              <a:tr h="370840">
                <a:tc>
                  <a:txBody>
                    <a:bodyPr/>
                    <a:lstStyle/>
                    <a:p>
                      <a:pPr algn="ctr"/>
                      <a:r>
                        <a:rPr lang="en-US" sz="3200" b="0" dirty="0" smtClean="0">
                          <a:solidFill>
                            <a:srgbClr val="FF0000"/>
                          </a:solidFill>
                          <a:latin typeface="AR CENA" pitchFamily="2" charset="0"/>
                        </a:rPr>
                        <a:t>REHIYON</a:t>
                      </a:r>
                      <a:r>
                        <a:rPr lang="en-US" sz="3200" b="0" baseline="0" dirty="0" smtClean="0">
                          <a:solidFill>
                            <a:srgbClr val="FF0000"/>
                          </a:solidFill>
                          <a:latin typeface="AR CENA" pitchFamily="2" charset="0"/>
                        </a:rPr>
                        <a:t> </a:t>
                      </a:r>
                      <a:endParaRPr lang="en-US" sz="3200" b="0" dirty="0">
                        <a:solidFill>
                          <a:srgbClr val="FF0000"/>
                        </a:solidFill>
                        <a:latin typeface="AR CENA" pitchFamily="2" charset="0"/>
                      </a:endParaRPr>
                    </a:p>
                  </a:txBody>
                  <a:tcPr/>
                </a:tc>
                <a:tc>
                  <a:txBody>
                    <a:bodyPr/>
                    <a:lstStyle/>
                    <a:p>
                      <a:pPr algn="ctr"/>
                      <a:r>
                        <a:rPr lang="en-US" sz="3200" b="0" dirty="0" smtClean="0">
                          <a:solidFill>
                            <a:srgbClr val="FF0000"/>
                          </a:solidFill>
                          <a:latin typeface="AR CENA" pitchFamily="2" charset="0"/>
                        </a:rPr>
                        <a:t>KATANGIAN NG KLIMA</a:t>
                      </a:r>
                      <a:endParaRPr lang="en-US" sz="3200" b="0" dirty="0">
                        <a:solidFill>
                          <a:srgbClr val="FF0000"/>
                        </a:solidFill>
                        <a:latin typeface="AR CENA" pitchFamily="2" charset="0"/>
                      </a:endParaRPr>
                    </a:p>
                  </a:txBody>
                  <a:tcPr/>
                </a:tc>
              </a:tr>
              <a:tr h="370840">
                <a:tc>
                  <a:txBody>
                    <a:bodyPr/>
                    <a:lstStyle/>
                    <a:p>
                      <a:pPr algn="ctr"/>
                      <a:r>
                        <a:rPr lang="en-US" sz="3200" b="1" dirty="0" smtClean="0"/>
                        <a:t>TIMOG ASYA</a:t>
                      </a:r>
                      <a:endParaRPr lang="en-US" sz="3200" b="1" dirty="0"/>
                    </a:p>
                  </a:txBody>
                  <a:tcPr/>
                </a:tc>
                <a:tc>
                  <a:txBody>
                    <a:bodyPr/>
                    <a:lstStyle/>
                    <a:p>
                      <a:pPr algn="l"/>
                      <a:r>
                        <a:rPr lang="en-US" sz="3200" b="1" dirty="0" smtClean="0"/>
                        <a:t>IBA-IBA ANG KLIMA </a:t>
                      </a:r>
                      <a:r>
                        <a:rPr lang="en-US" sz="3200" b="1" dirty="0" smtClean="0"/>
                        <a:t>SA </a:t>
                      </a:r>
                      <a:r>
                        <a:rPr lang="en-US" sz="3200" b="1" dirty="0" smtClean="0"/>
                        <a:t>LOOB NG ISANG TAON. MAHALUMIGMIG</a:t>
                      </a:r>
                      <a:r>
                        <a:rPr lang="en-US" sz="3200" b="1" baseline="0" dirty="0" smtClean="0"/>
                        <a:t> KUNG HUNYO- SETYEMBRE, TAGLAMIG KUNG BUWAN NG DISYEMBRE-PEBRERO, AT KUNG MARSO-MAYO, TAG-INIT AT TAGTUYOT. NANANATILING MALAMIG DAHIL SA NIYEBE O YELO ANG HIMALAYAS AT IBANG BAHAGI NG REHIYON.</a:t>
                      </a:r>
                      <a:endParaRPr lang="en-US" sz="3200" b="1" dirty="0"/>
                    </a:p>
                  </a:txBody>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304800"/>
          <a:ext cx="8458200" cy="6035040"/>
        </p:xfrm>
        <a:graphic>
          <a:graphicData uri="http://schemas.openxmlformats.org/drawingml/2006/table">
            <a:tbl>
              <a:tblPr firstRow="1" bandRow="1">
                <a:tableStyleId>{5A111915-BE36-4E01-A7E5-04B1672EAD32}</a:tableStyleId>
              </a:tblPr>
              <a:tblGrid>
                <a:gridCol w="2819400"/>
                <a:gridCol w="5638800"/>
              </a:tblGrid>
              <a:tr h="370840">
                <a:tc>
                  <a:txBody>
                    <a:bodyPr/>
                    <a:lstStyle/>
                    <a:p>
                      <a:pPr algn="ctr"/>
                      <a:r>
                        <a:rPr lang="en-US" sz="3200" b="0" dirty="0" smtClean="0">
                          <a:solidFill>
                            <a:srgbClr val="FF0000"/>
                          </a:solidFill>
                          <a:latin typeface="AR CENA" pitchFamily="2" charset="0"/>
                        </a:rPr>
                        <a:t>REHIYON</a:t>
                      </a:r>
                      <a:r>
                        <a:rPr lang="en-US" sz="3200" b="0" baseline="0" dirty="0" smtClean="0">
                          <a:solidFill>
                            <a:srgbClr val="FF0000"/>
                          </a:solidFill>
                          <a:latin typeface="AR CENA" pitchFamily="2" charset="0"/>
                        </a:rPr>
                        <a:t> </a:t>
                      </a:r>
                      <a:endParaRPr lang="en-US" sz="3200" b="0" dirty="0">
                        <a:solidFill>
                          <a:srgbClr val="FF0000"/>
                        </a:solidFill>
                        <a:latin typeface="AR CENA" pitchFamily="2" charset="0"/>
                      </a:endParaRPr>
                    </a:p>
                  </a:txBody>
                  <a:tcPr/>
                </a:tc>
                <a:tc>
                  <a:txBody>
                    <a:bodyPr/>
                    <a:lstStyle/>
                    <a:p>
                      <a:pPr algn="ctr"/>
                      <a:r>
                        <a:rPr lang="en-US" sz="3200" b="0" dirty="0" smtClean="0">
                          <a:solidFill>
                            <a:srgbClr val="FF0000"/>
                          </a:solidFill>
                          <a:latin typeface="AR CENA" pitchFamily="2" charset="0"/>
                        </a:rPr>
                        <a:t>KATANGIAN NG KLIMA</a:t>
                      </a:r>
                      <a:endParaRPr lang="en-US" sz="3200" b="0" dirty="0">
                        <a:solidFill>
                          <a:srgbClr val="FF0000"/>
                        </a:solidFill>
                        <a:latin typeface="AR CENA" pitchFamily="2" charset="0"/>
                      </a:endParaRPr>
                    </a:p>
                  </a:txBody>
                  <a:tcPr/>
                </a:tc>
              </a:tr>
              <a:tr h="370840">
                <a:tc>
                  <a:txBody>
                    <a:bodyPr/>
                    <a:lstStyle/>
                    <a:p>
                      <a:pPr algn="ctr"/>
                      <a:r>
                        <a:rPr lang="en-US" sz="3200" b="1" dirty="0" smtClean="0"/>
                        <a:t>SILANGANG ASYA</a:t>
                      </a:r>
                      <a:endParaRPr lang="en-US" sz="3200" b="1" dirty="0"/>
                    </a:p>
                  </a:txBody>
                  <a:tcPr/>
                </a:tc>
                <a:tc>
                  <a:txBody>
                    <a:bodyPr/>
                    <a:lstStyle/>
                    <a:p>
                      <a:pPr algn="l"/>
                      <a:r>
                        <a:rPr lang="en-US" sz="3200" b="1" dirty="0" smtClean="0"/>
                        <a:t>MONSOON</a:t>
                      </a:r>
                      <a:r>
                        <a:rPr lang="en-US" sz="3200" b="1" baseline="0" dirty="0" smtClean="0"/>
                        <a:t> CLIMATE ANG URI NG KLIMA NG REHIYON. DAHIL SA LAWAK NG REHIYONG ITO, ANG MGA BANSA DITO AY NAKAKARANAS NA IBA-IBANG PANAHON- MAINIT NA PANAHON PARA SA MGA BANSANG NASA MABABANG LATITUDE, MALAMIG AT NABABALUTAN NG YELO ANG ILANG BAHAGI NG REHIYON</a:t>
                      </a:r>
                      <a:endParaRPr lang="en-US" sz="3200" b="1" dirty="0"/>
                    </a:p>
                  </a:txBody>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304800"/>
          <a:ext cx="8458200" cy="6035040"/>
        </p:xfrm>
        <a:graphic>
          <a:graphicData uri="http://schemas.openxmlformats.org/drawingml/2006/table">
            <a:tbl>
              <a:tblPr firstRow="1" bandRow="1">
                <a:tableStyleId>{5A111915-BE36-4E01-A7E5-04B1672EAD32}</a:tableStyleId>
              </a:tblPr>
              <a:tblGrid>
                <a:gridCol w="2819400"/>
                <a:gridCol w="5638800"/>
              </a:tblGrid>
              <a:tr h="370840">
                <a:tc>
                  <a:txBody>
                    <a:bodyPr/>
                    <a:lstStyle/>
                    <a:p>
                      <a:pPr algn="ctr"/>
                      <a:r>
                        <a:rPr lang="en-US" sz="3200" b="0" dirty="0" smtClean="0">
                          <a:solidFill>
                            <a:srgbClr val="FF0000"/>
                          </a:solidFill>
                          <a:latin typeface="AR CENA" pitchFamily="2" charset="0"/>
                        </a:rPr>
                        <a:t>REHIYON</a:t>
                      </a:r>
                      <a:r>
                        <a:rPr lang="en-US" sz="3200" b="0" baseline="0" dirty="0" smtClean="0">
                          <a:solidFill>
                            <a:srgbClr val="FF0000"/>
                          </a:solidFill>
                          <a:latin typeface="AR CENA" pitchFamily="2" charset="0"/>
                        </a:rPr>
                        <a:t> </a:t>
                      </a:r>
                      <a:endParaRPr lang="en-US" sz="3200" b="0" dirty="0">
                        <a:solidFill>
                          <a:srgbClr val="FF0000"/>
                        </a:solidFill>
                        <a:latin typeface="AR CENA" pitchFamily="2" charset="0"/>
                      </a:endParaRPr>
                    </a:p>
                  </a:txBody>
                  <a:tcPr/>
                </a:tc>
                <a:tc>
                  <a:txBody>
                    <a:bodyPr/>
                    <a:lstStyle/>
                    <a:p>
                      <a:pPr algn="ctr"/>
                      <a:r>
                        <a:rPr lang="en-US" sz="3200" b="0" dirty="0" smtClean="0">
                          <a:solidFill>
                            <a:srgbClr val="FF0000"/>
                          </a:solidFill>
                          <a:latin typeface="AR CENA" pitchFamily="2" charset="0"/>
                        </a:rPr>
                        <a:t>KATANGIAN NG KLIMA</a:t>
                      </a:r>
                      <a:endParaRPr lang="en-US" sz="3200" b="0" dirty="0">
                        <a:solidFill>
                          <a:srgbClr val="FF0000"/>
                        </a:solidFill>
                        <a:latin typeface="AR CENA" pitchFamily="2" charset="0"/>
                      </a:endParaRPr>
                    </a:p>
                  </a:txBody>
                  <a:tcPr/>
                </a:tc>
              </a:tr>
              <a:tr h="370840">
                <a:tc>
                  <a:txBody>
                    <a:bodyPr/>
                    <a:lstStyle/>
                    <a:p>
                      <a:pPr algn="ctr"/>
                      <a:r>
                        <a:rPr lang="en-US" sz="3600" b="1" dirty="0" smtClean="0"/>
                        <a:t>TIMOG-SILANGANG</a:t>
                      </a:r>
                      <a:r>
                        <a:rPr lang="en-US" sz="3600" b="1" baseline="0" dirty="0" smtClean="0"/>
                        <a:t> </a:t>
                      </a:r>
                      <a:r>
                        <a:rPr lang="en-US" sz="3600" b="1" dirty="0" smtClean="0"/>
                        <a:t>ASYA</a:t>
                      </a:r>
                      <a:endParaRPr lang="en-US" sz="3600" b="1" dirty="0"/>
                    </a:p>
                  </a:txBody>
                  <a:tcPr/>
                </a:tc>
                <a:tc>
                  <a:txBody>
                    <a:bodyPr/>
                    <a:lstStyle/>
                    <a:p>
                      <a:pPr algn="l"/>
                      <a:r>
                        <a:rPr lang="en-US" sz="4400" b="1" dirty="0" smtClean="0"/>
                        <a:t>HALOS</a:t>
                      </a:r>
                      <a:r>
                        <a:rPr lang="en-US" sz="4400" b="1" baseline="0" dirty="0" smtClean="0"/>
                        <a:t> LAHAT NG BANSA SA REHIYON AY MAY KLIMANG TROPIKAL, NAKARARANAS NG TAG-INIT, TAGLAMIG, TAG-ARAW, AT TAG-ULAN</a:t>
                      </a:r>
                      <a:endParaRPr lang="en-US" sz="4400" b="1" dirty="0"/>
                    </a:p>
                  </a:txBody>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458200" cy="6863417"/>
          </a:xfrm>
          <a:prstGeom prst="rect">
            <a:avLst/>
          </a:prstGeom>
          <a:noFill/>
        </p:spPr>
        <p:txBody>
          <a:bodyPr wrap="square" rtlCol="0">
            <a:spAutoFit/>
          </a:bodyPr>
          <a:lstStyle/>
          <a:p>
            <a:pPr algn="ctr"/>
            <a:r>
              <a:rPr lang="en-US" sz="4000" b="1" dirty="0" smtClean="0">
                <a:latin typeface="AR CENA" pitchFamily="2" charset="0"/>
              </a:rPr>
              <a:t>PAMPROSESONG MGA TANONG</a:t>
            </a:r>
          </a:p>
          <a:p>
            <a:pPr marL="514350" indent="-514350" algn="ctr">
              <a:buAutoNum type="arabicPeriod"/>
            </a:pPr>
            <a:r>
              <a:rPr lang="en-US" sz="4000" b="1" dirty="0" smtClean="0">
                <a:latin typeface="AR CENA" pitchFamily="2" charset="0"/>
              </a:rPr>
              <a:t>BAKIT ANG MALAKING KONTINENTE NG ASYA AY MAY IBA’T IBANG URI NG KLIMA? MAS NAKABUBUTI BA ITO O MAS NAKASASAMA?</a:t>
            </a:r>
          </a:p>
          <a:p>
            <a:pPr marL="514350" indent="-514350" algn="ctr">
              <a:buAutoNum type="arabicPeriod"/>
            </a:pPr>
            <a:r>
              <a:rPr lang="en-US" sz="4000" b="1" dirty="0" smtClean="0">
                <a:latin typeface="AR CENA" pitchFamily="2" charset="0"/>
              </a:rPr>
              <a:t>PAANO NAAAPEKTUHAN NG MONSOON SA ASYA ANG MGA ASYANO? IPALIWANAG ANG KASAGUTAN SA KONSEPTO NG SALIK KULTURAL ( PAMUMUHAY, PANANAMIT, KILOS, PANINIWALA, KAUGALIAN).</a:t>
            </a:r>
          </a:p>
          <a:p>
            <a:pPr marL="514350" indent="-514350" algn="ctr"/>
            <a:endParaRPr lang="en-US" sz="4000" b="1" dirty="0">
              <a:latin typeface="AR CENA" pitchFamily="2"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0"/>
            <a:ext cx="8534400" cy="6740307"/>
          </a:xfrm>
          <a:prstGeom prst="rect">
            <a:avLst/>
          </a:prstGeom>
          <a:noFill/>
        </p:spPr>
        <p:txBody>
          <a:bodyPr wrap="square" rtlCol="0">
            <a:spAutoFit/>
          </a:bodyPr>
          <a:lstStyle/>
          <a:p>
            <a:r>
              <a:rPr lang="en-US" sz="4800" b="1" dirty="0" smtClean="0">
                <a:latin typeface="AR CENA" pitchFamily="2" charset="0"/>
              </a:rPr>
              <a:t>3. BIGYAN NG PAGHIHINUHA KUNG PAANONG ANG MGA PANANIM </a:t>
            </a:r>
            <a:r>
              <a:rPr lang="en-US" sz="4800" b="1" smtClean="0">
                <a:latin typeface="AR CENA" pitchFamily="2" charset="0"/>
              </a:rPr>
              <a:t>AT </a:t>
            </a:r>
            <a:r>
              <a:rPr lang="en-US" sz="4800" b="1" smtClean="0">
                <a:latin typeface="AR CENA" pitchFamily="2" charset="0"/>
              </a:rPr>
              <a:t>VEGETATION </a:t>
            </a:r>
            <a:r>
              <a:rPr lang="en-US" sz="4800" b="1" dirty="0" smtClean="0">
                <a:latin typeface="AR CENA" pitchFamily="2" charset="0"/>
              </a:rPr>
              <a:t>COVER SA ASYA AY NAKADEPENDE SA URI NG KLIMA MAYROON SA ISANG PARTIKULAR NA LUGAR O BANSA. MAGSAGAWA NG MASUSING PAGPAPALIWANAG SA SAGOT.</a:t>
            </a:r>
          </a:p>
          <a:p>
            <a:endParaRPr lang="en-US" sz="4800" b="1" dirty="0">
              <a:latin typeface="AR CENA"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eography of Asia-Global II.wmv">
            <a:hlinkClick r:id="" action="ppaction://media"/>
          </p:cNvPr>
          <p:cNvPicPr>
            <a:picLocks noRot="1" noChangeAspect="1"/>
          </p:cNvPicPr>
          <p:nvPr>
            <a:videoFile r:link="rId1"/>
          </p:nvPr>
        </p:nvPicPr>
        <p:blipFill>
          <a:blip r:embed="rId3" cstate="print"/>
          <a:stretch>
            <a:fillRect/>
          </a:stretch>
        </p:blipFill>
        <p:spPr>
          <a:xfrm>
            <a:off x="1219200" y="685800"/>
            <a:ext cx="6553200" cy="5334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sia Physical Geography.wmv">
            <a:hlinkClick r:id="" action="ppaction://media"/>
          </p:cNvPr>
          <p:cNvPicPr>
            <a:picLocks noRot="1" noChangeAspect="1"/>
          </p:cNvPicPr>
          <p:nvPr>
            <a:videoFile r:link="rId1"/>
          </p:nvPr>
        </p:nvPicPr>
        <p:blipFill>
          <a:blip r:embed="rId3" cstate="print"/>
          <a:stretch>
            <a:fillRect/>
          </a:stretch>
        </p:blipFill>
        <p:spPr>
          <a:xfrm>
            <a:off x="914400" y="381000"/>
            <a:ext cx="7239000" cy="61722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1"/>
            <a:ext cx="8610600" cy="6555641"/>
          </a:xfrm>
          <a:prstGeom prst="rect">
            <a:avLst/>
          </a:prstGeom>
          <a:noFill/>
        </p:spPr>
        <p:txBody>
          <a:bodyPr wrap="square" rtlCol="0">
            <a:spAutoFit/>
          </a:bodyPr>
          <a:lstStyle/>
          <a:p>
            <a:pPr algn="ctr"/>
            <a:r>
              <a:rPr lang="en-US" sz="2800" dirty="0" smtClean="0">
                <a:latin typeface="Aharoni" pitchFamily="2" charset="-79"/>
                <a:cs typeface="Aharoni" pitchFamily="2" charset="-79"/>
              </a:rPr>
              <a:t>ANG KONTINENTE NG ASYA</a:t>
            </a:r>
          </a:p>
          <a:p>
            <a:pPr algn="ctr"/>
            <a:endParaRPr lang="en-US" sz="2800" dirty="0" smtClean="0">
              <a:latin typeface="Aharoni" pitchFamily="2" charset="-79"/>
              <a:cs typeface="Aharoni" pitchFamily="2" charset="-79"/>
            </a:endParaRPr>
          </a:p>
          <a:p>
            <a:pPr>
              <a:buFont typeface="Arial" charset="0"/>
              <a:buChar char="•"/>
            </a:pPr>
            <a:r>
              <a:rPr lang="en-US" sz="2800" dirty="0" smtClean="0">
                <a:solidFill>
                  <a:srgbClr val="FF0000"/>
                </a:solidFill>
                <a:latin typeface="Aharoni" pitchFamily="2" charset="-79"/>
                <a:cs typeface="Aharoni" pitchFamily="2" charset="-79"/>
              </a:rPr>
              <a:t>ASYA</a:t>
            </a:r>
            <a:r>
              <a:rPr lang="en-US" sz="2800" dirty="0" smtClean="0">
                <a:latin typeface="Aharoni" pitchFamily="2" charset="-79"/>
                <a:cs typeface="Aharoni" pitchFamily="2" charset="-79"/>
              </a:rPr>
              <a:t> - ISA SA PITONG KONTINENTE NG 	DAIGDIG</a:t>
            </a:r>
          </a:p>
          <a:p>
            <a:pPr>
              <a:buFont typeface="Arial" charset="0"/>
              <a:buChar char="•"/>
            </a:pPr>
            <a:r>
              <a:rPr lang="en-US" sz="2800" dirty="0" smtClean="0">
                <a:solidFill>
                  <a:srgbClr val="FF0000"/>
                </a:solidFill>
                <a:latin typeface="Aharoni" pitchFamily="2" charset="-79"/>
                <a:cs typeface="Aharoni" pitchFamily="2" charset="-79"/>
              </a:rPr>
              <a:t>KONTINENTE</a:t>
            </a:r>
            <a:r>
              <a:rPr lang="en-US" sz="2800" dirty="0" smtClean="0">
                <a:latin typeface="Aharoni" pitchFamily="2" charset="-79"/>
                <a:cs typeface="Aharoni" pitchFamily="2" charset="-79"/>
              </a:rPr>
              <a:t> – TAWAG SA PINAKAMALAKING 	DIBISYON NG LUPAIN SA DAIGDIG</a:t>
            </a:r>
          </a:p>
          <a:p>
            <a:pPr>
              <a:buFont typeface="Arial" charset="0"/>
              <a:buChar char="•"/>
            </a:pPr>
            <a:endParaRPr lang="en-US" sz="2800" dirty="0" smtClean="0">
              <a:latin typeface="Aharoni" pitchFamily="2" charset="-79"/>
              <a:cs typeface="Aharoni" pitchFamily="2" charset="-79"/>
            </a:endParaRPr>
          </a:p>
          <a:p>
            <a:pPr algn="ctr"/>
            <a:r>
              <a:rPr lang="en-US" sz="2800" dirty="0" smtClean="0">
                <a:latin typeface="Aharoni" pitchFamily="2" charset="-79"/>
                <a:cs typeface="Aharoni" pitchFamily="2" charset="-79"/>
              </a:rPr>
              <a:t>PARAAN NG PAGKUHA NG LOKASYON</a:t>
            </a:r>
          </a:p>
          <a:p>
            <a:r>
              <a:rPr lang="en-US" sz="2800" dirty="0" smtClean="0">
                <a:latin typeface="Aharoni" pitchFamily="2" charset="-79"/>
                <a:cs typeface="Aharoni" pitchFamily="2" charset="-79"/>
              </a:rPr>
              <a:t>1. </a:t>
            </a:r>
            <a:r>
              <a:rPr lang="en-US" sz="2800" dirty="0" smtClean="0">
                <a:solidFill>
                  <a:srgbClr val="FF0000"/>
                </a:solidFill>
                <a:latin typeface="Aharoni" pitchFamily="2" charset="-79"/>
                <a:cs typeface="Aharoni" pitchFamily="2" charset="-79"/>
              </a:rPr>
              <a:t>LATITUDE</a:t>
            </a:r>
            <a:r>
              <a:rPr lang="en-US" sz="2800" dirty="0" smtClean="0">
                <a:latin typeface="Aharoni" pitchFamily="2" charset="-79"/>
                <a:cs typeface="Aharoni" pitchFamily="2" charset="-79"/>
              </a:rPr>
              <a:t> - DISTANSYANG ANGULAR NA 	NATUTUKOY SA </a:t>
            </a:r>
            <a:r>
              <a:rPr lang="en-US" sz="2800" dirty="0" smtClean="0">
                <a:solidFill>
                  <a:srgbClr val="002060"/>
                </a:solidFill>
                <a:latin typeface="Aharoni" pitchFamily="2" charset="-79"/>
                <a:cs typeface="Aharoni" pitchFamily="2" charset="-79"/>
              </a:rPr>
              <a:t>HILAGA O TIMOG </a:t>
            </a:r>
            <a:r>
              <a:rPr lang="en-US" sz="2800" dirty="0" smtClean="0">
                <a:latin typeface="Aharoni" pitchFamily="2" charset="-79"/>
                <a:cs typeface="Aharoni" pitchFamily="2" charset="-79"/>
              </a:rPr>
              <a:t>NG 	</a:t>
            </a:r>
            <a:r>
              <a:rPr lang="en-US" sz="2800" dirty="0" smtClean="0">
                <a:solidFill>
                  <a:srgbClr val="002060"/>
                </a:solidFill>
                <a:latin typeface="Aharoni" pitchFamily="2" charset="-79"/>
                <a:cs typeface="Aharoni" pitchFamily="2" charset="-79"/>
              </a:rPr>
              <a:t>EQUATOR</a:t>
            </a:r>
          </a:p>
          <a:p>
            <a:r>
              <a:rPr lang="en-US" sz="2800" dirty="0" smtClean="0">
                <a:latin typeface="Aharoni" pitchFamily="2" charset="-79"/>
                <a:cs typeface="Aharoni" pitchFamily="2" charset="-79"/>
              </a:rPr>
              <a:t>2. </a:t>
            </a:r>
            <a:r>
              <a:rPr lang="en-US" sz="2800" dirty="0" smtClean="0">
                <a:solidFill>
                  <a:srgbClr val="FF0000"/>
                </a:solidFill>
                <a:latin typeface="Aharoni" pitchFamily="2" charset="-79"/>
                <a:cs typeface="Aharoni" pitchFamily="2" charset="-79"/>
              </a:rPr>
              <a:t>LONGITUDE</a:t>
            </a:r>
            <a:r>
              <a:rPr lang="en-US" sz="2800" dirty="0" smtClean="0">
                <a:latin typeface="Aharoni" pitchFamily="2" charset="-79"/>
                <a:cs typeface="Aharoni" pitchFamily="2" charset="-79"/>
              </a:rPr>
              <a:t> - DISTANSYANG ANGULAR NA 	NATUTUKOY SA </a:t>
            </a:r>
            <a:r>
              <a:rPr lang="en-US" sz="2800" dirty="0" smtClean="0">
                <a:solidFill>
                  <a:srgbClr val="002060"/>
                </a:solidFill>
                <a:latin typeface="Aharoni" pitchFamily="2" charset="-79"/>
                <a:cs typeface="Aharoni" pitchFamily="2" charset="-79"/>
              </a:rPr>
              <a:t>SILANGAN AT KANLURAN </a:t>
            </a:r>
            <a:r>
              <a:rPr lang="en-US" sz="2800" dirty="0" smtClean="0">
                <a:latin typeface="Aharoni" pitchFamily="2" charset="-79"/>
                <a:cs typeface="Aharoni" pitchFamily="2" charset="-79"/>
              </a:rPr>
              <a:t>	NG </a:t>
            </a:r>
            <a:r>
              <a:rPr lang="en-US" sz="2800" dirty="0" smtClean="0">
                <a:solidFill>
                  <a:srgbClr val="002060"/>
                </a:solidFill>
                <a:latin typeface="Aharoni" pitchFamily="2" charset="-79"/>
                <a:cs typeface="Aharoni" pitchFamily="2" charset="-79"/>
              </a:rPr>
              <a:t>PRIME MERIDIAN</a:t>
            </a:r>
          </a:p>
          <a:p>
            <a:pPr>
              <a:buFont typeface="Arial" charset="0"/>
              <a:buChar char="•"/>
            </a:pPr>
            <a:endParaRPr lang="en-US" sz="28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838200"/>
            <a:ext cx="8077200" cy="5139869"/>
          </a:xfrm>
          <a:prstGeom prst="rect">
            <a:avLst/>
          </a:prstGeom>
          <a:noFill/>
        </p:spPr>
        <p:txBody>
          <a:bodyPr wrap="square" rtlCol="0">
            <a:spAutoFit/>
          </a:bodyPr>
          <a:lstStyle/>
          <a:p>
            <a:r>
              <a:rPr lang="en-US" sz="2800" dirty="0" smtClean="0">
                <a:solidFill>
                  <a:srgbClr val="FF0000"/>
                </a:solidFill>
                <a:latin typeface="Aharoni" pitchFamily="2" charset="-79"/>
                <a:cs typeface="Aharoni" pitchFamily="2" charset="-79"/>
              </a:rPr>
              <a:t>EQUATOR</a:t>
            </a:r>
            <a:r>
              <a:rPr lang="en-US" sz="2800" dirty="0" smtClean="0">
                <a:latin typeface="Aharoni" pitchFamily="2" charset="-79"/>
                <a:cs typeface="Aharoni" pitchFamily="2" charset="-79"/>
              </a:rPr>
              <a:t> – ZERO DEGREE </a:t>
            </a:r>
            <a:r>
              <a:rPr lang="en-US" sz="2800" dirty="0" smtClean="0">
                <a:solidFill>
                  <a:srgbClr val="002060"/>
                </a:solidFill>
                <a:latin typeface="Aharoni" pitchFamily="2" charset="-79"/>
                <a:cs typeface="Aharoni" pitchFamily="2" charset="-79"/>
              </a:rPr>
              <a:t>LATITUDE</a:t>
            </a:r>
            <a:r>
              <a:rPr lang="en-US" sz="2800" dirty="0" smtClean="0">
                <a:latin typeface="Aharoni" pitchFamily="2" charset="-79"/>
                <a:cs typeface="Aharoni" pitchFamily="2" charset="-79"/>
              </a:rPr>
              <a:t> AT 	HUMAHATI SA GLOBO SA </a:t>
            </a:r>
            <a:r>
              <a:rPr lang="en-US" sz="2800" dirty="0" smtClean="0">
                <a:solidFill>
                  <a:srgbClr val="002060"/>
                </a:solidFill>
                <a:latin typeface="Aharoni" pitchFamily="2" charset="-79"/>
                <a:cs typeface="Aharoni" pitchFamily="2" charset="-79"/>
              </a:rPr>
              <a:t>HILAGA AT 	TIMOG </a:t>
            </a:r>
            <a:r>
              <a:rPr lang="en-US" sz="2800" dirty="0" smtClean="0">
                <a:latin typeface="Aharoni" pitchFamily="2" charset="-79"/>
                <a:cs typeface="Aharoni" pitchFamily="2" charset="-79"/>
              </a:rPr>
              <a:t>NA HEMISPHERE NITO</a:t>
            </a:r>
          </a:p>
          <a:p>
            <a:r>
              <a:rPr lang="en-US" sz="2800" dirty="0" smtClean="0">
                <a:solidFill>
                  <a:srgbClr val="FF0000"/>
                </a:solidFill>
                <a:latin typeface="Aharoni" pitchFamily="2" charset="-79"/>
                <a:cs typeface="Aharoni" pitchFamily="2" charset="-79"/>
              </a:rPr>
              <a:t>PRIME MERIDIAN </a:t>
            </a:r>
            <a:r>
              <a:rPr lang="en-US" sz="2800" dirty="0" smtClean="0">
                <a:latin typeface="Aharoni" pitchFamily="2" charset="-79"/>
                <a:cs typeface="Aharoni" pitchFamily="2" charset="-79"/>
              </a:rPr>
              <a:t>– ZERO DEGREE </a:t>
            </a:r>
            <a:r>
              <a:rPr lang="en-US" sz="2800" dirty="0" smtClean="0">
                <a:solidFill>
                  <a:srgbClr val="002060"/>
                </a:solidFill>
                <a:latin typeface="Aharoni" pitchFamily="2" charset="-79"/>
                <a:cs typeface="Aharoni" pitchFamily="2" charset="-79"/>
              </a:rPr>
              <a:t>LONGITUDE</a:t>
            </a:r>
          </a:p>
          <a:p>
            <a:endParaRPr lang="en-US" sz="2800" dirty="0" smtClean="0">
              <a:latin typeface="Aharoni" pitchFamily="2" charset="-79"/>
              <a:cs typeface="Aharoni" pitchFamily="2" charset="-79"/>
            </a:endParaRPr>
          </a:p>
          <a:p>
            <a:r>
              <a:rPr lang="en-US" sz="2800" dirty="0" smtClean="0">
                <a:latin typeface="Aharoni" pitchFamily="2" charset="-79"/>
                <a:cs typeface="Aharoni" pitchFamily="2" charset="-79"/>
              </a:rPr>
              <a:t>SAKOP NG ASYA: </a:t>
            </a:r>
            <a:r>
              <a:rPr lang="en-US" sz="4000" dirty="0" smtClean="0">
                <a:latin typeface="Aharoni" pitchFamily="2" charset="-79"/>
                <a:cs typeface="Aharoni" pitchFamily="2" charset="-79"/>
              </a:rPr>
              <a:t>10</a:t>
            </a:r>
            <a:r>
              <a:rPr lang="en-US" sz="2800" dirty="0" smtClean="0">
                <a:latin typeface="Aharoni" pitchFamily="2" charset="-79"/>
                <a:cs typeface="Aharoni" pitchFamily="2" charset="-79"/>
              </a:rPr>
              <a:t> DEGREE </a:t>
            </a:r>
            <a:r>
              <a:rPr lang="en-US" sz="2800" smtClean="0">
                <a:latin typeface="Aharoni" pitchFamily="2" charset="-79"/>
                <a:cs typeface="Aharoni" pitchFamily="2" charset="-79"/>
              </a:rPr>
              <a:t>TIMOG 	HANGGANG</a:t>
            </a:r>
            <a:r>
              <a:rPr lang="en-US" sz="4000" smtClean="0">
                <a:latin typeface="Aharoni" pitchFamily="2" charset="-79"/>
                <a:cs typeface="Aharoni" pitchFamily="2" charset="-79"/>
              </a:rPr>
              <a:t> </a:t>
            </a:r>
            <a:r>
              <a:rPr lang="en-US" sz="4000" dirty="0" smtClean="0">
                <a:latin typeface="Aharoni" pitchFamily="2" charset="-79"/>
                <a:cs typeface="Aharoni" pitchFamily="2" charset="-79"/>
              </a:rPr>
              <a:t>90 </a:t>
            </a:r>
            <a:r>
              <a:rPr lang="en-US" sz="2800" dirty="0" smtClean="0">
                <a:latin typeface="Aharoni" pitchFamily="2" charset="-79"/>
                <a:cs typeface="Aharoni" pitchFamily="2" charset="-79"/>
              </a:rPr>
              <a:t>DEGREE </a:t>
            </a:r>
            <a:r>
              <a:rPr lang="en-US" sz="2800" smtClean="0">
                <a:latin typeface="Aharoni" pitchFamily="2" charset="-79"/>
                <a:cs typeface="Aharoni" pitchFamily="2" charset="-79"/>
              </a:rPr>
              <a:t>HILAGANG 	LATITUDE </a:t>
            </a:r>
            <a:r>
              <a:rPr lang="en-US" sz="2800" dirty="0" smtClean="0">
                <a:latin typeface="Aharoni" pitchFamily="2" charset="-79"/>
                <a:cs typeface="Aharoni" pitchFamily="2" charset="-79"/>
              </a:rPr>
              <a:t>AT MULA </a:t>
            </a:r>
            <a:r>
              <a:rPr lang="en-US" sz="4000" dirty="0" smtClean="0">
                <a:latin typeface="Aharoni" pitchFamily="2" charset="-79"/>
                <a:cs typeface="Aharoni" pitchFamily="2" charset="-79"/>
              </a:rPr>
              <a:t>11</a:t>
            </a:r>
            <a:r>
              <a:rPr lang="en-US" sz="2800" dirty="0" smtClean="0">
                <a:latin typeface="Aharoni" pitchFamily="2" charset="-79"/>
                <a:cs typeface="Aharoni" pitchFamily="2" charset="-79"/>
              </a:rPr>
              <a:t> </a:t>
            </a:r>
            <a:r>
              <a:rPr lang="en-US" sz="2800" smtClean="0">
                <a:latin typeface="Aharoni" pitchFamily="2" charset="-79"/>
                <a:cs typeface="Aharoni" pitchFamily="2" charset="-79"/>
              </a:rPr>
              <a:t>DEGREE 	HANGGANG </a:t>
            </a:r>
            <a:r>
              <a:rPr lang="en-US" sz="4000" dirty="0" smtClean="0">
                <a:latin typeface="Aharoni" pitchFamily="2" charset="-79"/>
                <a:cs typeface="Aharoni" pitchFamily="2" charset="-79"/>
              </a:rPr>
              <a:t>175</a:t>
            </a:r>
            <a:r>
              <a:rPr lang="en-US" sz="2800" dirty="0" smtClean="0">
                <a:latin typeface="Aharoni" pitchFamily="2" charset="-79"/>
                <a:cs typeface="Aharoni" pitchFamily="2" charset="-79"/>
              </a:rPr>
              <a:t> DEGREE </a:t>
            </a:r>
            <a:r>
              <a:rPr lang="en-US" sz="2800" smtClean="0">
                <a:latin typeface="Aharoni" pitchFamily="2" charset="-79"/>
                <a:cs typeface="Aharoni" pitchFamily="2" charset="-79"/>
              </a:rPr>
              <a:t>SILANGANG 	LONGITUDE</a:t>
            </a:r>
            <a:endParaRPr lang="en-US" sz="2800" dirty="0">
              <a:latin typeface="Aharoni" pitchFamily="2" charset="-79"/>
              <a:cs typeface="Aharoni" pitchFamily="2"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8534400" cy="7540526"/>
          </a:xfrm>
          <a:prstGeom prst="rect">
            <a:avLst/>
          </a:prstGeom>
          <a:noFill/>
        </p:spPr>
        <p:txBody>
          <a:bodyPr wrap="square" rtlCol="0">
            <a:spAutoFit/>
          </a:bodyPr>
          <a:lstStyle/>
          <a:p>
            <a:pPr algn="ctr"/>
            <a:r>
              <a:rPr lang="en-US" sz="4400" dirty="0" smtClean="0">
                <a:latin typeface="Aharoni" pitchFamily="2" charset="-79"/>
                <a:cs typeface="Aharoni" pitchFamily="2" charset="-79"/>
              </a:rPr>
              <a:t>ASYA</a:t>
            </a:r>
          </a:p>
          <a:p>
            <a:r>
              <a:rPr lang="en-US" sz="4400" dirty="0" smtClean="0">
                <a:latin typeface="Aharoni" pitchFamily="2" charset="-79"/>
                <a:cs typeface="Aharoni" pitchFamily="2" charset="-79"/>
              </a:rPr>
              <a:t>SUKAT: MAHIGIT </a:t>
            </a:r>
            <a:r>
              <a:rPr lang="en-US" sz="6000" dirty="0" smtClean="0">
                <a:latin typeface="Aharoni" pitchFamily="2" charset="-79"/>
                <a:cs typeface="Aharoni" pitchFamily="2" charset="-79"/>
              </a:rPr>
              <a:t>17 </a:t>
            </a:r>
            <a:r>
              <a:rPr lang="en-US" sz="4400" dirty="0" smtClean="0">
                <a:latin typeface="Aharoni" pitchFamily="2" charset="-79"/>
                <a:cs typeface="Aharoni" pitchFamily="2" charset="-79"/>
              </a:rPr>
              <a:t>MILYONG MILYA KWADRADO</a:t>
            </a:r>
          </a:p>
          <a:p>
            <a:r>
              <a:rPr lang="en-US" sz="4400" dirty="0" smtClean="0">
                <a:latin typeface="Aharoni" pitchFamily="2" charset="-79"/>
                <a:cs typeface="Aharoni" pitchFamily="2" charset="-79"/>
              </a:rPr>
              <a:t>	O HUMIGIT KUMULANG NA </a:t>
            </a:r>
            <a:r>
              <a:rPr lang="en-US" sz="6000" dirty="0" smtClean="0">
                <a:latin typeface="Aharoni" pitchFamily="2" charset="-79"/>
                <a:cs typeface="Aharoni" pitchFamily="2" charset="-79"/>
              </a:rPr>
              <a:t>44, 936, 000 </a:t>
            </a:r>
            <a:r>
              <a:rPr lang="en-US" sz="4400" dirty="0" smtClean="0">
                <a:latin typeface="Aharoni" pitchFamily="2" charset="-79"/>
                <a:cs typeface="Aharoni" pitchFamily="2" charset="-79"/>
              </a:rPr>
              <a:t>	KM. PARISUKAT</a:t>
            </a:r>
          </a:p>
          <a:p>
            <a:r>
              <a:rPr lang="en-US" sz="4400" dirty="0" smtClean="0">
                <a:latin typeface="Aharoni" pitchFamily="2" charset="-79"/>
                <a:cs typeface="Aharoni" pitchFamily="2" charset="-79"/>
              </a:rPr>
              <a:t>= NORTH AMERICA + SOUTH AMERICA + AUSTRALIA</a:t>
            </a:r>
          </a:p>
          <a:p>
            <a:r>
              <a:rPr lang="en-US" sz="4400" dirty="0" smtClean="0">
                <a:latin typeface="Aharoni" pitchFamily="2" charset="-79"/>
                <a:cs typeface="Aharoni" pitchFamily="2" charset="-79"/>
              </a:rPr>
              <a:t>= 4 X EUROPE</a:t>
            </a:r>
          </a:p>
          <a:p>
            <a:r>
              <a:rPr lang="en-US" sz="4400" dirty="0" smtClean="0">
                <a:latin typeface="Aharoni" pitchFamily="2" charset="-79"/>
                <a:cs typeface="Aharoni" pitchFamily="2" charset="-79"/>
              </a:rPr>
              <a:t>= 1/3 NG DAIGDIG</a:t>
            </a:r>
          </a:p>
          <a:p>
            <a:endParaRPr lang="en-US" sz="2800" dirty="0" smtClean="0">
              <a:latin typeface="Aharoni" pitchFamily="2" charset="-79"/>
              <a:cs typeface="Aharoni" pitchFamily="2" charset="-79"/>
            </a:endParaRPr>
          </a:p>
          <a:p>
            <a:endParaRPr lang="en-US" sz="28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413</TotalTime>
  <Words>1229</Words>
  <Application>Microsoft Office PowerPoint</Application>
  <PresentationFormat>On-screen Show (4:3)</PresentationFormat>
  <Paragraphs>219</Paragraphs>
  <Slides>46</Slides>
  <Notes>0</Notes>
  <HiddenSlides>0</HiddenSlides>
  <MMClips>3</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Median</vt:lpstr>
      <vt:lpstr>PAUNLARIN</vt:lpstr>
      <vt:lpstr>Gawain Bilang 4</vt:lpstr>
      <vt:lpstr>PANOORIN MO ANG SUMUSUNOD NA VIDEO NA NAGTATAGLAY NG MGA IMPORMASYON TUNGKOL SA LOKASYON, HUGIS, SUKAT, AT PISIKAL NA KATANGIAN NG ASYA</vt:lpstr>
      <vt:lpstr>Slide 4</vt:lpstr>
      <vt:lpstr>Slide 5</vt:lpstr>
      <vt:lpstr>Slide 6</vt:lpstr>
      <vt:lpstr>Slide 7</vt:lpstr>
      <vt:lpstr>Slide 8</vt:lpstr>
      <vt:lpstr>Slide 9</vt:lpstr>
      <vt:lpstr>Slide 10</vt:lpstr>
      <vt:lpstr>TALAHANAYAN 1</vt:lpstr>
      <vt:lpstr>KALUPAANG SAKOP NG MGA KONTINENTE SA MUNDO</vt:lpstr>
      <vt:lpstr>PAMPROSESONG MGA TANONG AT GAWIN</vt:lpstr>
      <vt:lpstr>PAMPROSESONG MGA TANONG AT GAWIN</vt:lpstr>
      <vt:lpstr>PAMPROSESONG MGA TANONG AT GAWIN</vt:lpstr>
      <vt:lpstr>PAMPROSESONG MGA TANONG AT GAWIN</vt:lpstr>
      <vt:lpstr>PAMPROSESONG MGA TANONG AT GAWIN</vt:lpstr>
      <vt:lpstr>Iba’t Ibang Uri ng Anyong Lupa sa Asya</vt:lpstr>
      <vt:lpstr>B. BUNDOK </vt:lpstr>
      <vt:lpstr>C. BULKAN – HUMIGIT –KUMULANG 300 AKTIBONG BULKAN</vt:lpstr>
      <vt:lpstr>D. TALAMPAS – KAPATAGAN SA ITAAS NG BUNDOK</vt:lpstr>
      <vt:lpstr>E. DISYERTO</vt:lpstr>
      <vt:lpstr>F. KAPULUAN  O ARKIPELAGO  - PANGKAT NG MGA PULO</vt:lpstr>
      <vt:lpstr>G. PULO </vt:lpstr>
      <vt:lpstr>H. TANGWAY O PENINSULA –  ANYONG LUPA NA NAKAUSLI SA  KARAGATAN</vt:lpstr>
      <vt:lpstr>I. KAPATAGAN – ¼ NA BAHAGI NG LUPAIN NG ASYA</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PAUNLARIN</dc:title>
  <dc:creator>Lenovo</dc:creator>
  <cp:lastModifiedBy>Lenovo</cp:lastModifiedBy>
  <cp:revision>51</cp:revision>
  <dcterms:created xsi:type="dcterms:W3CDTF">2013-06-10T12:55:57Z</dcterms:created>
  <dcterms:modified xsi:type="dcterms:W3CDTF">2013-07-02T05:28:33Z</dcterms:modified>
</cp:coreProperties>
</file>