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5" r:id="rId20"/>
    <p:sldId id="276" r:id="rId21"/>
    <p:sldId id="277"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1ED46FA-51FE-461D-9A26-ECDD2C51BBD5}" type="datetimeFigureOut">
              <a:rPr lang="en-US" smtClean="0"/>
              <a:pPr/>
              <a:t>11/4/2013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FE798D7-ABA6-41C2-BECD-B3F3FEEDDE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ED46FA-51FE-461D-9A26-ECDD2C51BBD5}"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798D7-ABA6-41C2-BECD-B3F3FEEDDE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ED46FA-51FE-461D-9A26-ECDD2C51BBD5}"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798D7-ABA6-41C2-BECD-B3F3FEEDDE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1ED46FA-51FE-461D-9A26-ECDD2C51BBD5}" type="datetimeFigureOut">
              <a:rPr lang="en-US" smtClean="0"/>
              <a:pPr/>
              <a:t>11/4/2013</a:t>
            </a:fld>
            <a:endParaRPr lang="en-US"/>
          </a:p>
        </p:txBody>
      </p:sp>
      <p:sp>
        <p:nvSpPr>
          <p:cNvPr id="9" name="Slide Number Placeholder 8"/>
          <p:cNvSpPr>
            <a:spLocks noGrp="1"/>
          </p:cNvSpPr>
          <p:nvPr>
            <p:ph type="sldNum" sz="quarter" idx="15"/>
          </p:nvPr>
        </p:nvSpPr>
        <p:spPr/>
        <p:txBody>
          <a:bodyPr rtlCol="0"/>
          <a:lstStyle/>
          <a:p>
            <a:fld id="{5FE798D7-ABA6-41C2-BECD-B3F3FEEDDE0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1ED46FA-51FE-461D-9A26-ECDD2C51BBD5}" type="datetimeFigureOut">
              <a:rPr lang="en-US" smtClean="0"/>
              <a:pPr/>
              <a:t>11/4/2013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FE798D7-ABA6-41C2-BECD-B3F3FEEDDE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ED46FA-51FE-461D-9A26-ECDD2C51BBD5}"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798D7-ABA6-41C2-BECD-B3F3FEEDDE0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1ED46FA-51FE-461D-9A26-ECDD2C51BBD5}"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798D7-ABA6-41C2-BECD-B3F3FEEDDE0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1ED46FA-51FE-461D-9A26-ECDD2C51BBD5}" type="datetimeFigureOut">
              <a:rPr lang="en-US" smtClean="0"/>
              <a:pPr/>
              <a:t>11/4/2013</a:t>
            </a:fld>
            <a:endParaRPr lang="en-US"/>
          </a:p>
        </p:txBody>
      </p:sp>
      <p:sp>
        <p:nvSpPr>
          <p:cNvPr id="7" name="Slide Number Placeholder 6"/>
          <p:cNvSpPr>
            <a:spLocks noGrp="1"/>
          </p:cNvSpPr>
          <p:nvPr>
            <p:ph type="sldNum" sz="quarter" idx="11"/>
          </p:nvPr>
        </p:nvSpPr>
        <p:spPr/>
        <p:txBody>
          <a:bodyPr rtlCol="0"/>
          <a:lstStyle/>
          <a:p>
            <a:fld id="{5FE798D7-ABA6-41C2-BECD-B3F3FEEDDE0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D46FA-51FE-461D-9A26-ECDD2C51BBD5}"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798D7-ABA6-41C2-BECD-B3F3FEEDDE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1ED46FA-51FE-461D-9A26-ECDD2C51BBD5}" type="datetimeFigureOut">
              <a:rPr lang="en-US" smtClean="0"/>
              <a:pPr/>
              <a:t>11/4/2013</a:t>
            </a:fld>
            <a:endParaRPr lang="en-US"/>
          </a:p>
        </p:txBody>
      </p:sp>
      <p:sp>
        <p:nvSpPr>
          <p:cNvPr id="22" name="Slide Number Placeholder 21"/>
          <p:cNvSpPr>
            <a:spLocks noGrp="1"/>
          </p:cNvSpPr>
          <p:nvPr>
            <p:ph type="sldNum" sz="quarter" idx="15"/>
          </p:nvPr>
        </p:nvSpPr>
        <p:spPr/>
        <p:txBody>
          <a:bodyPr rtlCol="0"/>
          <a:lstStyle/>
          <a:p>
            <a:fld id="{5FE798D7-ABA6-41C2-BECD-B3F3FEEDDE0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1ED46FA-51FE-461D-9A26-ECDD2C51BBD5}" type="datetimeFigureOut">
              <a:rPr lang="en-US" smtClean="0"/>
              <a:pPr/>
              <a:t>11/4/2013</a:t>
            </a:fld>
            <a:endParaRPr lang="en-US"/>
          </a:p>
        </p:txBody>
      </p:sp>
      <p:sp>
        <p:nvSpPr>
          <p:cNvPr id="18" name="Slide Number Placeholder 17"/>
          <p:cNvSpPr>
            <a:spLocks noGrp="1"/>
          </p:cNvSpPr>
          <p:nvPr>
            <p:ph type="sldNum" sz="quarter" idx="11"/>
          </p:nvPr>
        </p:nvSpPr>
        <p:spPr/>
        <p:txBody>
          <a:bodyPr rtlCol="0"/>
          <a:lstStyle/>
          <a:p>
            <a:fld id="{5FE798D7-ABA6-41C2-BECD-B3F3FEEDDE0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ED46FA-51FE-461D-9A26-ECDD2C51BBD5}" type="datetimeFigureOut">
              <a:rPr lang="en-US" smtClean="0"/>
              <a:pPr/>
              <a:t>11/4/2013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FE798D7-ABA6-41C2-BECD-B3F3FEEDDE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070122"/>
          </a:xfrm>
        </p:spPr>
        <p:txBody>
          <a:bodyPr>
            <a:normAutofit lnSpcReduction="10000"/>
          </a:bodyPr>
          <a:lstStyle/>
          <a:p>
            <a:pPr algn="ctr"/>
            <a:r>
              <a:rPr lang="en-US" sz="3200" dirty="0" smtClean="0">
                <a:solidFill>
                  <a:srgbClr val="FF0000"/>
                </a:solidFill>
              </a:rPr>
              <a:t>PANIMULANG PAGSUSULIT</a:t>
            </a:r>
          </a:p>
          <a:p>
            <a:pPr marL="514350" indent="-514350" algn="just">
              <a:buAutoNum type="arabicPeriod"/>
            </a:pPr>
            <a:r>
              <a:rPr lang="en-US" sz="3200" dirty="0" smtClean="0">
                <a:solidFill>
                  <a:schemeClr val="tx1"/>
                </a:solidFill>
              </a:rPr>
              <a:t>ANO ANG PAMAMARAANG GINAMIT NG MGA HINDU SA PAMUMUNO NI MOHANDAS GANDHI UPANG IPAKITA ANG KANILANG PAGTUTOL SA MGA INGLES?</a:t>
            </a:r>
          </a:p>
          <a:p>
            <a:pPr marL="514350" indent="-514350" algn="just"/>
            <a:r>
              <a:rPr lang="en-US" sz="3200" dirty="0" smtClean="0">
                <a:solidFill>
                  <a:schemeClr val="tx1"/>
                </a:solidFill>
              </a:rPr>
              <a:t>	A. PASSIVE RESISTANCE</a:t>
            </a:r>
          </a:p>
          <a:p>
            <a:pPr marL="514350" indent="-514350" algn="just"/>
            <a:r>
              <a:rPr lang="en-US" sz="3200" dirty="0" smtClean="0">
                <a:solidFill>
                  <a:schemeClr val="tx1"/>
                </a:solidFill>
              </a:rPr>
              <a:t>	B. ARMADONGPAKIKIPAGLABAN</a:t>
            </a:r>
          </a:p>
          <a:p>
            <a:pPr marL="514350" indent="-514350" algn="just"/>
            <a:r>
              <a:rPr lang="en-US" sz="3200" dirty="0" smtClean="0">
                <a:solidFill>
                  <a:schemeClr val="tx1"/>
                </a:solidFill>
              </a:rPr>
              <a:t> 	C. PAGBABAGO NG PAMAHALAAN</a:t>
            </a:r>
          </a:p>
          <a:p>
            <a:pPr marL="514350" indent="-514350" algn="just"/>
            <a:r>
              <a:rPr lang="en-US" sz="3200" dirty="0" smtClean="0">
                <a:solidFill>
                  <a:schemeClr val="tx1"/>
                </a:solidFill>
              </a:rPr>
              <a:t>	D. PAGTATAYO NG MGA PARTIDO PULITIKAL</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0"/>
            <a:ext cx="8686800" cy="66294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9.</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ALING PANGYAYARI ANG PUMUKAW SA DAMDAMING NASYONALISMO NG BANSANG INDIA?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A.	PAGBAGSAK NG KOLONYALISMO NG MGA TURKO</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a:t>
            </a:r>
            <a:r>
              <a:rPr lang="en-US" sz="3200" dirty="0"/>
              <a:t>	</a:t>
            </a:r>
            <a:r>
              <a:rPr kumimoji="0" lang="en-US" sz="3200" b="0" i="0" u="none" strike="noStrike" kern="1200" cap="none" spc="0" normalizeH="0" noProof="0" dirty="0" smtClean="0">
                <a:ln>
                  <a:noFill/>
                </a:ln>
                <a:solidFill>
                  <a:schemeClr val="tx1"/>
                </a:solidFill>
                <a:effectLst/>
                <a:uLnTx/>
                <a:uFillTx/>
                <a:latin typeface="+mn-lt"/>
                <a:ea typeface="+mn-ea"/>
                <a:cs typeface="+mn-cs"/>
              </a:rPr>
              <a:t>PAGPAPATUPAD NG ECONOMIC EMBARGO NG MGA INGLES</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baseline="0" dirty="0" smtClean="0"/>
              <a:t>C.</a:t>
            </a:r>
            <a:r>
              <a:rPr lang="en-US" sz="3200" dirty="0" smtClean="0"/>
              <a:t> 	PAGKAKAPATAY KAY MOHANDAS GANDHI</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	</a:t>
            </a:r>
            <a:r>
              <a:rPr kumimoji="0" lang="en-US" sz="3200" b="0" i="0" u="none" strike="noStrike" kern="1200" cap="none" spc="0" normalizeH="0" noProof="0" dirty="0" smtClean="0">
                <a:ln>
                  <a:noFill/>
                </a:ln>
                <a:solidFill>
                  <a:schemeClr val="tx1"/>
                </a:solidFill>
                <a:effectLst/>
                <a:uLnTx/>
                <a:uFillTx/>
                <a:latin typeface="+mn-lt"/>
                <a:ea typeface="+mn-ea"/>
                <a:cs typeface="+mn-cs"/>
              </a:rPr>
              <a:t>PAGKAKAROON NG DISKRIMINASYON SA MGA INDIA</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0"/>
            <a:ext cx="8686800" cy="66294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10.</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ALIN SA MGA SUMUSUNOD ANG NAGING MASAMANG EPEKTO NG</a:t>
            </a:r>
            <a:r>
              <a:rPr kumimoji="0" lang="en-US" sz="3200" b="0" i="0" u="none" strike="noStrike" kern="1200" cap="none" spc="0" normalizeH="0" noProof="0" dirty="0" smtClean="0">
                <a:ln>
                  <a:noFill/>
                </a:ln>
                <a:solidFill>
                  <a:schemeClr val="tx1"/>
                </a:solidFill>
                <a:effectLst/>
                <a:uLnTx/>
                <a:uFillTx/>
                <a:latin typeface="+mn-lt"/>
                <a:ea typeface="+mn-ea"/>
                <a:cs typeface="+mn-cs"/>
              </a:rPr>
              <a:t> KOLONYALISMO SA REHIYONG ASYA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A.	PAG-UNLAD NG KALAKALAN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a:t>
            </a:r>
            <a:r>
              <a:rPr lang="en-US" sz="3200" dirty="0"/>
              <a:t>	</a:t>
            </a:r>
            <a:r>
              <a:rPr kumimoji="0" lang="en-US" sz="3200" b="0" i="0" u="none" strike="noStrike" kern="1200" cap="none" spc="0" normalizeH="0" noProof="0" dirty="0" smtClean="0">
                <a:ln>
                  <a:noFill/>
                </a:ln>
                <a:solidFill>
                  <a:schemeClr val="tx1"/>
                </a:solidFill>
                <a:effectLst/>
                <a:uLnTx/>
                <a:uFillTx/>
                <a:latin typeface="+mn-lt"/>
                <a:ea typeface="+mn-ea"/>
                <a:cs typeface="+mn-cs"/>
              </a:rPr>
              <a:t>PAGKAMULAT SA KANLURANING PANIMULA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baseline="0" dirty="0" smtClean="0"/>
              <a:t>C.</a:t>
            </a:r>
            <a:r>
              <a:rPr lang="en-US" sz="3200" dirty="0" smtClean="0"/>
              <a:t> 	PAGKAKAROON NG MGA KAALYADONG BANSA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	</a:t>
            </a:r>
            <a:r>
              <a:rPr kumimoji="0" lang="en-US" sz="3200" b="0" i="0" u="none" strike="noStrike" kern="1200" cap="none" spc="0" normalizeH="0" noProof="0" dirty="0" smtClean="0">
                <a:ln>
                  <a:noFill/>
                </a:ln>
                <a:solidFill>
                  <a:schemeClr val="tx1"/>
                </a:solidFill>
                <a:effectLst/>
                <a:uLnTx/>
                <a:uFillTx/>
                <a:latin typeface="+mn-lt"/>
                <a:ea typeface="+mn-ea"/>
                <a:cs typeface="+mn-cs"/>
              </a:rPr>
              <a:t>PAGGALUGAD AT PAKIKINABANG NG MGA KANLURANIN SA MGA YAMANG LIKAS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0"/>
            <a:ext cx="8686800" cy="66294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12.</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ISINUSULONG NAMAN NI MAHATMA GANDHI ANG KANYANG PANANAW  NA ANG PINUNO NG BANSA ANG SIYANG MAGPAKITA NG PAGPAPAHALAGA SA MORALIDAD. ANG PAGPAPAHALAGA NA SINASABI NI GANDHI AY ANG?</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A.	MAGING TAPAT SA MAMAMAYAN </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a:t>
            </a:r>
            <a:r>
              <a:rPr lang="en-US" sz="2800" dirty="0"/>
              <a:t>	</a:t>
            </a:r>
            <a:r>
              <a:rPr kumimoji="0" lang="en-US" sz="2800" b="0" i="0" u="none" strike="noStrike" kern="1200" cap="none" spc="0" normalizeH="0" noProof="0" dirty="0" smtClean="0">
                <a:ln>
                  <a:noFill/>
                </a:ln>
                <a:solidFill>
                  <a:schemeClr val="tx1"/>
                </a:solidFill>
                <a:effectLst/>
                <a:uLnTx/>
                <a:uFillTx/>
                <a:latin typeface="+mn-lt"/>
                <a:ea typeface="+mn-ea"/>
                <a:cs typeface="+mn-cs"/>
              </a:rPr>
              <a:t>MABUTING RELASYON SA KARATIG-BANSA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baseline="0" dirty="0" smtClean="0"/>
              <a:t>C.</a:t>
            </a:r>
            <a:r>
              <a:rPr lang="en-US" sz="2800" dirty="0" smtClean="0"/>
              <a:t>PAGKAKAROON NG ISANG ASAWA AT ISANG PAMILYA </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	</a:t>
            </a:r>
            <a:r>
              <a:rPr kumimoji="0" lang="en-US" sz="2800" b="0" i="0" u="none" strike="noStrike" kern="1200" cap="none" spc="0" normalizeH="0" noProof="0" dirty="0" smtClean="0">
                <a:ln>
                  <a:noFill/>
                </a:ln>
                <a:solidFill>
                  <a:schemeClr val="tx1"/>
                </a:solidFill>
                <a:effectLst/>
                <a:uLnTx/>
                <a:uFillTx/>
                <a:latin typeface="+mn-lt"/>
                <a:ea typeface="+mn-ea"/>
                <a:cs typeface="+mn-cs"/>
              </a:rPr>
              <a:t>MAGING BUKAS O TRANSPARENT SA LAHAT NG KANYANG GAWAIN SA TULONG SA BAYAN</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0"/>
            <a:ext cx="8686800" cy="66294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13.</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DALAWANG ANYO NG NASYONALISMO ANG IPINAKITA NG MGA HINDU LABAN SA MGA BRITISH. ISA DITO AY ANG KILUSANG PINAMUNUAN NI BAL GANGADHAR TILAK  NA TINAWAG</a:t>
            </a:r>
            <a:r>
              <a:rPr kumimoji="0" lang="en-US" sz="3200" b="0" i="0" u="none" strike="noStrike" kern="1200" cap="none" spc="0" normalizeH="0" noProof="0" dirty="0" smtClean="0">
                <a:ln>
                  <a:noFill/>
                </a:ln>
                <a:solidFill>
                  <a:schemeClr val="tx1"/>
                </a:solidFill>
                <a:effectLst/>
                <a:uLnTx/>
                <a:uFillTx/>
                <a:latin typeface="+mn-lt"/>
                <a:ea typeface="+mn-ea"/>
                <a:cs typeface="+mn-cs"/>
              </a:rPr>
              <a:t> NA REBOLUSYUNARYONG KILUSAN DAHIL GUMAMIT ITO NG MARAHAS NA PAGKILOS. ANG NAKATAWAG PANSIN AY ANG PINAMUNUAN NI MOHANDAS K. GANDHI DAHIL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0"/>
            <a:ext cx="8686800" cy="66294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dirty="0" smtClean="0"/>
              <a:t>A. MGA BATA ANG KINASANGKAPAN NIYA SA PAGLABAN SA BRITISH</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B.</a:t>
            </a:r>
            <a:r>
              <a:rPr kumimoji="0" lang="en-US" sz="3600" b="0" i="0" u="none" strike="noStrike" kern="1200" cap="none" spc="0" normalizeH="0" noProof="0" dirty="0" smtClean="0">
                <a:ln>
                  <a:noFill/>
                </a:ln>
                <a:solidFill>
                  <a:schemeClr val="tx1"/>
                </a:solidFill>
                <a:effectLst/>
                <a:uLnTx/>
                <a:uFillTx/>
                <a:latin typeface="+mn-lt"/>
                <a:ea typeface="+mn-ea"/>
                <a:cs typeface="+mn-cs"/>
              </a:rPr>
              <a:t> NAMAHAGI SIYA NG MGA PRODUKTONG HINDU</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baseline="0" dirty="0" smtClean="0"/>
              <a:t>C.</a:t>
            </a:r>
            <a:r>
              <a:rPr lang="en-US" sz="3600" dirty="0" smtClean="0"/>
              <a:t> ISINAGAWA NIYA ITO KASAMA ANG MGA GURO</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D.</a:t>
            </a:r>
            <a:r>
              <a:rPr kumimoji="0" lang="en-US" sz="3600" b="0" i="0" u="none" strike="noStrike" kern="1200" cap="none" spc="0" normalizeH="0" noProof="0" dirty="0" smtClean="0">
                <a:ln>
                  <a:noFill/>
                </a:ln>
                <a:solidFill>
                  <a:schemeClr val="tx1"/>
                </a:solidFill>
                <a:effectLst/>
                <a:uLnTx/>
                <a:uFillTx/>
                <a:latin typeface="+mn-lt"/>
                <a:ea typeface="+mn-ea"/>
                <a:cs typeface="+mn-cs"/>
              </a:rPr>
              <a:t> GUMAMIT NG PARAANG TAHIMIK TULAD NG DI PAGSUNOD SA MGA KAGUSTUHAN NG MGA BRITISH</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0"/>
            <a:ext cx="8686800" cy="66294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14. ANG NASYONALISMO AY ANG PAGSIBOL NG DAMDAMING MAKABAYAN.  NAGBIGAY DAAN ITO PARA ANG MGA ASYANO AY MATUTONG?</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A. PIGILIN ANG PAGLAGANAP NG IMPERYALISMONG KANLURANIN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a:t>
            </a:r>
            <a:r>
              <a:rPr kumimoji="0" lang="en-US" sz="3200" b="0" i="0" u="none" strike="noStrike" kern="1200" cap="none" spc="0" normalizeH="0" noProof="0" dirty="0" smtClean="0">
                <a:ln>
                  <a:noFill/>
                </a:ln>
                <a:solidFill>
                  <a:schemeClr val="tx1"/>
                </a:solidFill>
                <a:effectLst/>
                <a:uLnTx/>
                <a:uFillTx/>
                <a:latin typeface="+mn-lt"/>
                <a:ea typeface="+mn-ea"/>
                <a:cs typeface="+mn-cs"/>
              </a:rPr>
              <a:t> PAGIGING MAPAGMAHAL SA KAPWA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baseline="0" dirty="0" smtClean="0"/>
              <a:t>C.</a:t>
            </a:r>
            <a:r>
              <a:rPr lang="en-US" sz="3200" dirty="0" smtClean="0"/>
              <a:t> MAKISALAMUHA SA MGA MANANAKOP</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a:t>
            </a:r>
            <a:r>
              <a:rPr kumimoji="0" lang="en-US" sz="3200" b="0" i="0" u="none" strike="noStrike" kern="1200" cap="none" spc="0" normalizeH="0" noProof="0" dirty="0" smtClean="0">
                <a:ln>
                  <a:noFill/>
                </a:ln>
                <a:solidFill>
                  <a:schemeClr val="tx1"/>
                </a:solidFill>
                <a:effectLst/>
                <a:uLnTx/>
                <a:uFillTx/>
                <a:latin typeface="+mn-lt"/>
                <a:ea typeface="+mn-ea"/>
                <a:cs typeface="+mn-cs"/>
              </a:rPr>
              <a:t> MAGING LAGING HANDA SA PANGANIB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457200"/>
            <a:ext cx="8686800" cy="61722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dirty="0" smtClean="0"/>
              <a:t>15. ANG PANAHON NG KOLONYALISMO NG MGA KANLURANIN AY NAGDULOT NG IBA’T IBANG EPEKTO SA MGA BANSANG ASYANO. ALIN SA MGA SUMUSUNOD ANG </a:t>
            </a:r>
            <a:r>
              <a:rPr lang="en-US" sz="3600" dirty="0" smtClean="0">
                <a:solidFill>
                  <a:srgbClr val="FF0000"/>
                </a:solidFill>
              </a:rPr>
              <a:t>HINDI</a:t>
            </a:r>
            <a:r>
              <a:rPr lang="en-US" sz="3600" dirty="0" smtClean="0"/>
              <a:t>  EPEKTO NG PANANAKOP  NG MGA KANLURANIN SA MGA BANSANG ASYANO?</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152400"/>
            <a:ext cx="8686800" cy="67056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A. NAGKAROON NG PAG-UNLAD SA SISTEMA NG TRANSPORTASYON AT KOMUNIKASYON NA NAGDULOT NANG MABILIS NA PAGLUWAS NG KALAKAL  SA PANDAIGDIGANG PAMILIHAN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B. NATURUAN ANG LAHAT NG ASYANONG PAMAHALAAN ANG KANILANG MGA SARILI SA PANAHON NG PANANAKOP NG MGA KANLURANIN </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C. NAGKAROON NG PAGHAHALO NG MGA LAHI DAHIL SA MGA NAGANAP NA KASALANG KATUTUBO AT DAYUHAN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D. PANGUNAHING GAMPANIN NG MGA BANSANG ASYANO ANG TAGATANGGAP NG MGA PRODUKTONG KANLURANIN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152400"/>
            <a:ext cx="8686800" cy="67056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17. ALIN </a:t>
            </a:r>
            <a:r>
              <a:rPr lang="en-US" sz="2400" dirty="0" smtClean="0"/>
              <a:t>S</a:t>
            </a:r>
            <a:r>
              <a:rPr lang="en-US" sz="2400" dirty="0" smtClean="0"/>
              <a:t>A </a:t>
            </a:r>
            <a:r>
              <a:rPr lang="en-US" sz="2400" dirty="0" smtClean="0"/>
              <a:t>MGA SS. ANG MAITUTURING NA MAGANDANG DULOT NG PANANAKOP NG MGA INGLES SA PANGANGALAGA  NG KARAPATANG PANTAO NG MGA HINDU LALO NA ANG MGA KABABAIHAN?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A.	       PAG-UNLAD NG KOMUNIKASYON AT TRANSPORTASYON SA INDIA </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B. PAGKAKAROON NG PAGKAKATAONG MAKAPAG-ARAL ANG MGA MAMAMAYAN NG INDIA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C.  PAGBABAWAL SA ILANG  MATANDANG KAUGALIANG HINDU TULAD NG “SATI” AT “FEMALE INFANTICIDE” </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400" dirty="0" smtClean="0"/>
              <a:t>D.	       PAGBABAWAL SA MATATANDANG KAUGALIANG TULAD NG “FOOTBINDING” AT “CONCUBINAGE”</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0"/>
            <a:ext cx="8915400" cy="68580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18. ANO ANG KAHALAGAHAN NG MATAAS NA ANTAS NG EDUKASYON SA ISANG BANSA?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A. ITO AY NAGSISILBING INSTRUMENTO SA PAGSULONG NG NASYONALISMO AT INTERES  NG BANSA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B. PINAGAGANDA ANG IMAHE NG BANSA KAPAG ITO AY MAY MATAAS NA BAHAGDAN NG EDUKADONG MAMAMAYAN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C. MAGANDANG NEGOSYO ANG MGA PAMPRIBADONG PAARALAN NA NAPAGKUKUNAN  NG BUWIS NG PAMAHALAAN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D. PINALALAKI NITO ANG OPURTUNIDAD NG MGA TAO NA MANGIBANG BANSA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070122"/>
          </a:xfrm>
        </p:spPr>
        <p:txBody>
          <a:bodyPr>
            <a:normAutofit fontScale="92500" lnSpcReduction="20000"/>
          </a:bodyPr>
          <a:lstStyle/>
          <a:p>
            <a:pPr algn="ctr"/>
            <a:r>
              <a:rPr lang="en-US" sz="3200" dirty="0" smtClean="0">
                <a:solidFill>
                  <a:srgbClr val="FF0000"/>
                </a:solidFill>
              </a:rPr>
              <a:t>PANIMULANG PAGSUSULIT</a:t>
            </a:r>
          </a:p>
          <a:p>
            <a:pPr marL="514350" indent="-514350" algn="just"/>
            <a:r>
              <a:rPr lang="en-US" sz="3200" dirty="0" smtClean="0">
                <a:solidFill>
                  <a:schemeClr val="tx1"/>
                </a:solidFill>
              </a:rPr>
              <a:t>2. NAGHANGAD RIN NG KANYANG KALAYAAN ANG INDIA. ANONG PAMAMARAAN ANG ISINAGAWA NITO UPANG MATAMO ANG KANYANG HANGARIN?</a:t>
            </a:r>
          </a:p>
          <a:p>
            <a:pPr marL="514350" indent="-514350" algn="just"/>
            <a:r>
              <a:rPr lang="en-US" sz="3200" dirty="0" smtClean="0">
                <a:solidFill>
                  <a:schemeClr val="tx1"/>
                </a:solidFill>
              </a:rPr>
              <a:t>	A. NAKIPAG-ALYANSA SA MGA KANLURANIN</a:t>
            </a:r>
          </a:p>
          <a:p>
            <a:pPr marL="514350" indent="-514350" algn="just"/>
            <a:r>
              <a:rPr lang="en-US" sz="3200" dirty="0" smtClean="0">
                <a:solidFill>
                  <a:schemeClr val="tx1"/>
                </a:solidFill>
              </a:rPr>
              <a:t>	B. ITINATAG ANG INDIAN NATIONAL CONGRESS</a:t>
            </a:r>
          </a:p>
          <a:p>
            <a:pPr marL="514350" indent="-514350" algn="just"/>
            <a:r>
              <a:rPr lang="en-US" sz="3200" dirty="0" smtClean="0">
                <a:solidFill>
                  <a:schemeClr val="tx1"/>
                </a:solidFill>
              </a:rPr>
              <a:t> 	C. BINOYKOT ANG MGA PRODUKTONG ENGLISH</a:t>
            </a:r>
          </a:p>
          <a:p>
            <a:pPr marL="514350" indent="-514350" algn="just"/>
            <a:r>
              <a:rPr lang="en-US" sz="3200" dirty="0" smtClean="0">
                <a:solidFill>
                  <a:schemeClr val="tx1"/>
                </a:solidFill>
              </a:rPr>
              <a:t>	D. TINULUNGAN ANG MGA INGLES SA PANAHON NG DIGMAAN</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0"/>
            <a:ext cx="9144000" cy="68580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19. BAKIT SINASABING ANG KALAKALAN AY MAHALAGANG SUSI SA PAGKAKAISA NG MGA ASYANO  ?</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A. DAHIL DITO AY NAGTUTULUNGAN ANG MGA MAGKAKARATIG BANSA SA ASYA </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B. NAGSILBI ITONG DALUYAN NG KULTURA AT PAGPAPALITANG KULTURAL NG MGA BANSA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C. MAARING LUMAKI ANG KITA SA MGA USAPING BLOCK MARKET</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200" dirty="0" smtClean="0"/>
              <a:t>D. SA PAMAMAGITAN NITO NABABATID ANG MGA BANSANG PALAASA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0"/>
            <a:ext cx="9144000" cy="68580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dirty="0" smtClean="0"/>
              <a:t>20. BAKIT MULING NABUO ANG BANSANG ISRAEL?</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dirty="0" smtClean="0"/>
              <a:t>A.  DAHIL SA LAYUNING LUMAKAS ANG JUDAISM</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dirty="0" smtClean="0"/>
              <a:t>B. SA KAGUSTUHANG MAGSAMA-SAMANG MULI NG MGA HUDYO</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smtClean="0"/>
              <a:t>C.UPANG </a:t>
            </a:r>
            <a:r>
              <a:rPr lang="en-US" sz="3600" dirty="0" smtClean="0"/>
              <a:t>MATAMO ANG KANILANG KALIGTASAN</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dirty="0" smtClean="0"/>
              <a:t>D. DAHIL SA PANANAKOP NG IBANG LUPAIN</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070122"/>
          </a:xfrm>
        </p:spPr>
        <p:txBody>
          <a:bodyPr>
            <a:normAutofit fontScale="70000" lnSpcReduction="20000"/>
          </a:bodyPr>
          <a:lstStyle/>
          <a:p>
            <a:pPr algn="ctr"/>
            <a:r>
              <a:rPr lang="en-US" sz="3200" dirty="0" smtClean="0">
                <a:solidFill>
                  <a:srgbClr val="FF0000"/>
                </a:solidFill>
              </a:rPr>
              <a:t>PANIMULANG PAGSUSULIT</a:t>
            </a:r>
          </a:p>
          <a:p>
            <a:pPr marL="514350" indent="-514350" algn="just"/>
            <a:r>
              <a:rPr lang="en-US" sz="3200" dirty="0" smtClean="0">
                <a:solidFill>
                  <a:schemeClr val="tx1"/>
                </a:solidFill>
              </a:rPr>
              <a:t>3. </a:t>
            </a:r>
            <a:r>
              <a:rPr lang="en-US" sz="3600" dirty="0" smtClean="0">
                <a:solidFill>
                  <a:schemeClr val="tx1"/>
                </a:solidFill>
              </a:rPr>
              <a:t>SA ILALIM NG INGLES, NAGKAROON NG MGA PAGBABAGO SA INDIA NA HINDI KATANGGAP-TANGGAP SA MGA INDIAN. ALIN ANG ISANG PAGBABAGONG HINDI MATANGGAP  NG MGA INDIAN?</a:t>
            </a:r>
          </a:p>
          <a:p>
            <a:pPr marL="514350" indent="-514350" algn="just"/>
            <a:endParaRPr lang="en-US" sz="3600" dirty="0" smtClean="0">
              <a:solidFill>
                <a:schemeClr val="tx1"/>
              </a:solidFill>
            </a:endParaRPr>
          </a:p>
          <a:p>
            <a:pPr marL="514350" indent="-514350" algn="just"/>
            <a:r>
              <a:rPr lang="en-US" sz="3600" dirty="0" smtClean="0">
                <a:solidFill>
                  <a:schemeClr val="tx1"/>
                </a:solidFill>
              </a:rPr>
              <a:t>	A.   PAGPAPALAGANAP NG ISANG SISTEMA NG EDUKASYON NA AYON SA PAMANTAYANG INGLES</a:t>
            </a:r>
          </a:p>
          <a:p>
            <a:pPr marL="514350" indent="-514350" algn="just"/>
            <a:r>
              <a:rPr lang="en-US" sz="3600" dirty="0" smtClean="0">
                <a:solidFill>
                  <a:schemeClr val="tx1"/>
                </a:solidFill>
              </a:rPr>
              <a:t>	B. PAGLILIPAT NG MGA SENTRO NG GAWAING PANGKABUHAYAN SA MGA BAYBAYING-DAGAT</a:t>
            </a:r>
          </a:p>
          <a:p>
            <a:pPr marL="514350" indent="-514350" algn="just"/>
            <a:r>
              <a:rPr lang="en-US" sz="3600" dirty="0" smtClean="0">
                <a:solidFill>
                  <a:schemeClr val="tx1"/>
                </a:solidFill>
              </a:rPr>
              <a:t> 	C.	   PAGKAKAROON NG RACIAL DISCRIMINATION SA PAGBIBIGAY NG POSISYON SA PAMAHALAAAN</a:t>
            </a:r>
          </a:p>
          <a:p>
            <a:pPr marL="514350" indent="-514350" algn="just"/>
            <a:r>
              <a:rPr lang="en-US" sz="3600" dirty="0" smtClean="0">
                <a:solidFill>
                  <a:schemeClr val="tx1"/>
                </a:solidFill>
              </a:rPr>
              <a:t>	D.	   PAGPAPAHUSAY NG MGA TRANSPORTASYON AT KOMUNIKASYON</a:t>
            </a:r>
            <a:endParaRPr 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070122"/>
          </a:xfrm>
        </p:spPr>
        <p:txBody>
          <a:bodyPr>
            <a:noAutofit/>
          </a:bodyPr>
          <a:lstStyle/>
          <a:p>
            <a:pPr algn="ctr"/>
            <a:r>
              <a:rPr lang="en-US" sz="2400" dirty="0" smtClean="0">
                <a:solidFill>
                  <a:srgbClr val="FF0000"/>
                </a:solidFill>
              </a:rPr>
              <a:t>PANIMULANG PAGSUSULIT</a:t>
            </a:r>
          </a:p>
          <a:p>
            <a:pPr marL="514350" indent="-514350" algn="just"/>
            <a:r>
              <a:rPr lang="en-US" sz="2400" dirty="0" smtClean="0">
                <a:solidFill>
                  <a:schemeClr val="tx1"/>
                </a:solidFill>
              </a:rPr>
              <a:t>4.	NANG MAKAMIT NG INDIA ANG KALAYAAN MULA SA BRITANYA NOONG 1947, NAHATI ITO SA DALAWANG ESTADO, ANG KALAKHANG INDIA AT PAKISTAN. ANO ANG EPEKTO NITO SA KATAYUAN NG BANSA AT MAMAMAYAN?</a:t>
            </a:r>
          </a:p>
          <a:p>
            <a:pPr marL="514350" indent="-514350" algn="just"/>
            <a:endParaRPr lang="en-US" sz="2400" dirty="0" smtClean="0">
              <a:solidFill>
                <a:schemeClr val="tx1"/>
              </a:solidFill>
            </a:endParaRPr>
          </a:p>
          <a:p>
            <a:pPr marL="514350" indent="-514350" algn="just"/>
            <a:r>
              <a:rPr lang="en-US" sz="2400" dirty="0" smtClean="0">
                <a:solidFill>
                  <a:schemeClr val="tx1"/>
                </a:solidFill>
              </a:rPr>
              <a:t>	A. NAHIMOK NA MAG-ALSA ANG MGA MUSLIM SA MGA HINDU</a:t>
            </a:r>
          </a:p>
          <a:p>
            <a:pPr marL="514350" indent="-514350" algn="just"/>
            <a:r>
              <a:rPr lang="en-US" sz="2400" dirty="0" smtClean="0">
                <a:solidFill>
                  <a:schemeClr val="tx1"/>
                </a:solidFill>
              </a:rPr>
              <a:t>	B. NAHATI ANG SIMPATIYA NG MGA MAMAMAYAN SA DALAWANG ESTADO</a:t>
            </a:r>
          </a:p>
          <a:p>
            <a:pPr marL="514350" indent="-514350" algn="just"/>
            <a:r>
              <a:rPr lang="en-US" sz="2400" dirty="0" smtClean="0">
                <a:solidFill>
                  <a:schemeClr val="tx1"/>
                </a:solidFill>
              </a:rPr>
              <a:t> 	C. NAGSILIKAS ANG KARAMIHAN NG MGA MAMAMAYAN SA IBANG BANSA</a:t>
            </a:r>
          </a:p>
          <a:p>
            <a:pPr marL="514350" indent="-514350" algn="just"/>
            <a:r>
              <a:rPr lang="en-US" sz="2400" dirty="0" smtClean="0">
                <a:solidFill>
                  <a:schemeClr val="tx1"/>
                </a:solidFill>
              </a:rPr>
              <a:t>	D. NAGKAROON NG KAGULUHAN SA PAMUMUNO</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705600"/>
          </a:xfrm>
        </p:spPr>
        <p:txBody>
          <a:bodyPr>
            <a:noAutofit/>
          </a:bodyPr>
          <a:lstStyle/>
          <a:p>
            <a:pPr algn="ctr"/>
            <a:r>
              <a:rPr lang="en-US" sz="2400" dirty="0" smtClean="0">
                <a:solidFill>
                  <a:srgbClr val="FF0000"/>
                </a:solidFill>
              </a:rPr>
              <a:t>PANIMULANG PAGSUSULIT</a:t>
            </a:r>
          </a:p>
          <a:p>
            <a:pPr marL="514350" indent="-514350" algn="just"/>
            <a:r>
              <a:rPr lang="en-US" sz="2400" dirty="0" smtClean="0">
                <a:solidFill>
                  <a:schemeClr val="tx1"/>
                </a:solidFill>
              </a:rPr>
              <a:t>5.	ANG PATULOY NA PAGLALABAN NG INDIA AT PAKISTAN AY DAHIL SA KAPWA NILA NAIS ANGKININ ANG TERITORYONG KASHMIR. ANO ANG EPEKTO NG NASYONALISMO SA SIGALOT NA ITO? </a:t>
            </a:r>
          </a:p>
          <a:p>
            <a:pPr marL="514350" indent="-514350" algn="just"/>
            <a:r>
              <a:rPr lang="en-US" sz="2400" dirty="0" smtClean="0">
                <a:solidFill>
                  <a:schemeClr val="tx1"/>
                </a:solidFill>
              </a:rPr>
              <a:t>	A. NANINIWALA ANG DALAWANG MAGKALABANG BANSA NA PAG-AARI NILA ANG KASHMIR</a:t>
            </a:r>
          </a:p>
          <a:p>
            <a:pPr marL="514350" indent="-514350" algn="just"/>
            <a:r>
              <a:rPr lang="en-US" sz="2400" dirty="0" smtClean="0">
                <a:solidFill>
                  <a:schemeClr val="tx1"/>
                </a:solidFill>
              </a:rPr>
              <a:t>	B. NAIS NG DALAWANG BANSA NA PATUNAYANG MAKAPANGYARIHAN SILA</a:t>
            </a:r>
          </a:p>
          <a:p>
            <a:pPr marL="514350" indent="-514350" algn="just"/>
            <a:r>
              <a:rPr lang="en-US" sz="2400" dirty="0" smtClean="0">
                <a:solidFill>
                  <a:schemeClr val="tx1"/>
                </a:solidFill>
              </a:rPr>
              <a:t> 	C. UMASA ANG MGA MAMAMAYAN NA MALULUTAS DIN ANG SIGALOT NA ITO</a:t>
            </a:r>
          </a:p>
          <a:p>
            <a:pPr marL="514350" indent="-514350" algn="just"/>
            <a:r>
              <a:rPr lang="en-US" sz="2400" dirty="0" smtClean="0">
                <a:solidFill>
                  <a:schemeClr val="tx1"/>
                </a:solidFill>
              </a:rPr>
              <a:t>	D. TUMANGGI ANG DALAWANG BANSA SA PAKIKIALAM NG UNITED NATIONAL ORGANIZATION SA PAGLULUTAS NG KANILANG SULIRANIN</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0"/>
            <a:ext cx="8686800" cy="6858000"/>
          </a:xfrm>
        </p:spPr>
        <p:txBody>
          <a:bodyPr>
            <a:noAutofit/>
          </a:bodyPr>
          <a:lstStyle/>
          <a:p>
            <a:pPr marL="514350" indent="-514350" algn="just"/>
            <a:r>
              <a:rPr lang="en-US" sz="2800" dirty="0" smtClean="0">
                <a:solidFill>
                  <a:schemeClr val="tx1"/>
                </a:solidFill>
              </a:rPr>
              <a:t>6.	NOONG SINAKOP NG MGA INGLES ANG INDIA, NAGSIMULANG PINAKIALAMAN ANG PULITIKA NG BANSA SA PAMUMUNO NG BRITISH EAST INDIA COMPANY. NAGING MABABA ANG PAGTINGIN NG MGA INGLES SA KULTURA NG INDIA. MAGING ANG PAMAMAHAGI NG  MGA LUPAIN AY BINAGO RIN NG MGA INGLES. SA GANITONG PANGYAYARI, NAPILITAN ANG MGA MANGGAGAWANG HINDU NA MAG-ARAL NG INGLES UPANG MAPAUNLAD ANG SARILING KAKAYAHAN SA PAGHAHANAPBUHAY. ANONG IMPLIKASYON ANG MABUBUO SA GANITONG KAGANAPAN?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0"/>
            <a:ext cx="8763000" cy="68580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tabLst/>
              <a:defRPr/>
            </a:pPr>
            <a:r>
              <a:rPr lang="en-US" sz="3600" dirty="0"/>
              <a:t>	</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A. ANG PANANAKOP NG MGA DAYUHAN AY NAGSILBING ARAL</a:t>
            </a:r>
            <a:r>
              <a:rPr kumimoji="0" lang="en-US" sz="3600" b="0" i="0" u="none" strike="noStrike" kern="1200" cap="none" spc="0" normalizeH="0" noProof="0" dirty="0" smtClean="0">
                <a:ln>
                  <a:noFill/>
                </a:ln>
                <a:solidFill>
                  <a:schemeClr val="tx1"/>
                </a:solidFill>
                <a:effectLst/>
                <a:uLnTx/>
                <a:uFillTx/>
                <a:latin typeface="+mn-lt"/>
                <a:ea typeface="+mn-ea"/>
                <a:cs typeface="+mn-cs"/>
              </a:rPr>
              <a:t> NG INDIA</a:t>
            </a:r>
          </a:p>
          <a:p>
            <a:pPr marL="514350" marR="0" lvl="0" indent="-514350" algn="just" defTabSz="914400" rtl="0" eaLnBrk="1" fontAlgn="auto" latinLnBrk="0" hangingPunct="1">
              <a:lnSpc>
                <a:spcPct val="100000"/>
              </a:lnSpc>
              <a:spcBef>
                <a:spcPts val="600"/>
              </a:spcBef>
              <a:spcAft>
                <a:spcPts val="0"/>
              </a:spcAft>
              <a:buClr>
                <a:schemeClr val="accent1"/>
              </a:buClr>
              <a:buSzPct val="70000"/>
              <a:tabLst/>
              <a:defRPr/>
            </a:pPr>
            <a:r>
              <a:rPr lang="en-US" sz="3600" baseline="0" dirty="0"/>
              <a:t>	</a:t>
            </a:r>
            <a:r>
              <a:rPr lang="en-US" sz="3600" baseline="0" dirty="0" smtClean="0"/>
              <a:t>B.</a:t>
            </a:r>
            <a:r>
              <a:rPr lang="en-US" sz="3600" dirty="0" smtClean="0"/>
              <a:t> ANG PANANAKOP NG MGA INGLES SA INDIA AY NAKATULONG SA PAG-UNLAD NG KULTURANG HINDU</a:t>
            </a:r>
          </a:p>
          <a:p>
            <a:pPr marL="514350" marR="0" lvl="0" indent="-514350" algn="just" defTabSz="914400" rtl="0" eaLnBrk="1" fontAlgn="auto" latinLnBrk="0" hangingPunct="1">
              <a:lnSpc>
                <a:spcPct val="100000"/>
              </a:lnSpc>
              <a:spcBef>
                <a:spcPts val="600"/>
              </a:spcBef>
              <a:spcAft>
                <a:spcPts val="0"/>
              </a:spcAft>
              <a:buClr>
                <a:schemeClr val="accent1"/>
              </a:buClr>
              <a:buSzPct val="70000"/>
              <a:tabLst/>
              <a:defRPr/>
            </a:pPr>
            <a:r>
              <a:rPr kumimoji="0" lang="en-US" sz="3600" b="0" i="0" u="none" strike="noStrike" kern="1200" cap="none" spc="0" normalizeH="0" baseline="0" noProof="0" dirty="0">
                <a:ln>
                  <a:noFill/>
                </a:ln>
                <a:solidFill>
                  <a:schemeClr val="tx1"/>
                </a:solidFill>
                <a:effectLst/>
                <a:uLnTx/>
                <a:uFillTx/>
                <a:latin typeface="+mn-lt"/>
                <a:ea typeface="+mn-ea"/>
                <a:cs typeface="+mn-cs"/>
              </a:rPr>
              <a:t>	</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C.</a:t>
            </a:r>
            <a:r>
              <a:rPr kumimoji="0" lang="en-US" sz="3600" b="0" i="0" u="none" strike="noStrike" kern="1200" cap="none" spc="0" normalizeH="0" noProof="0" dirty="0" smtClean="0">
                <a:ln>
                  <a:noFill/>
                </a:ln>
                <a:solidFill>
                  <a:schemeClr val="tx1"/>
                </a:solidFill>
                <a:effectLst/>
                <a:uLnTx/>
                <a:uFillTx/>
                <a:latin typeface="+mn-lt"/>
                <a:ea typeface="+mn-ea"/>
                <a:cs typeface="+mn-cs"/>
              </a:rPr>
              <a:t> ANG PANANAKOP NG MGA EUROPEO AY LALONG NAGPAHIRAP SA KABUHAYAN NG MGA HINDU</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0"/>
            <a:ext cx="8686800" cy="68580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a:t>7</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ANO</a:t>
            </a:r>
            <a:r>
              <a:rPr kumimoji="0" lang="en-US" sz="2800" b="0" i="0" u="none" strike="noStrike" kern="1200" cap="none" spc="0" normalizeH="0" noProof="0" dirty="0" smtClean="0">
                <a:ln>
                  <a:noFill/>
                </a:ln>
                <a:solidFill>
                  <a:schemeClr val="tx1"/>
                </a:solidFill>
                <a:effectLst/>
                <a:uLnTx/>
                <a:uFillTx/>
                <a:latin typeface="+mn-lt"/>
                <a:ea typeface="+mn-ea"/>
                <a:cs typeface="+mn-cs"/>
              </a:rPr>
              <a:t> ANG NAGING EPEKTO NG KOLONISASYON SA MGA REHIYON NG ASYA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dirty="0" smtClean="0"/>
              <a:t>A. NAGING MASIDHI ANG PAGKAKAROON NG DAMDAMING NASYONALISMO NG MGA ASYANO UPANG IBANGON ANG KAUNLARAN NG BANSA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a:t>
            </a:r>
            <a:r>
              <a:rPr kumimoji="0" lang="en-US" sz="2800" b="0" i="0" u="none" strike="noStrike" kern="1200" cap="none" spc="0" normalizeH="0" noProof="0" dirty="0" smtClean="0">
                <a:ln>
                  <a:noFill/>
                </a:ln>
                <a:solidFill>
                  <a:schemeClr val="tx1"/>
                </a:solidFill>
                <a:effectLst/>
                <a:uLnTx/>
                <a:uFillTx/>
                <a:latin typeface="+mn-lt"/>
                <a:ea typeface="+mn-ea"/>
                <a:cs typeface="+mn-cs"/>
              </a:rPr>
              <a:t> NAGING MAPAGBIGAY ANG MGA ASYANO SA NAISIN NG MGA DAYUHANG BANSA</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2800" baseline="0" dirty="0" smtClean="0"/>
              <a:t>C.</a:t>
            </a:r>
            <a:r>
              <a:rPr lang="en-US" sz="2800" dirty="0" smtClean="0"/>
              <a:t> NATUTUNAN NG MGA ASYANO ANG MANAKOP NG IBANG LUPAIN </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a:t>
            </a:r>
            <a:r>
              <a:rPr kumimoji="0" lang="en-US" sz="2800" b="0" i="0" u="none" strike="noStrike" kern="1200" cap="none" spc="0" normalizeH="0" noProof="0" dirty="0" smtClean="0">
                <a:ln>
                  <a:noFill/>
                </a:ln>
                <a:solidFill>
                  <a:schemeClr val="tx1"/>
                </a:solidFill>
                <a:effectLst/>
                <a:uLnTx/>
                <a:uFillTx/>
                <a:latin typeface="+mn-lt"/>
                <a:ea typeface="+mn-ea"/>
                <a:cs typeface="+mn-cs"/>
              </a:rPr>
              <a:t> NATUTONG MAGTIIS ANG MGA ASYANO ALANG-ALANG SA KAPAYAPAAN</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28600" y="381000"/>
            <a:ext cx="8686800" cy="6248400"/>
          </a:xfrm>
          <a:prstGeom prst="rect">
            <a:avLst/>
          </a:prstGeom>
        </p:spPr>
        <p:txBody>
          <a:bodyPr>
            <a:noAutofit/>
          </a:bodyPr>
          <a:lstStyle/>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noProof="0" dirty="0" smtClean="0"/>
              <a:t>8</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	 SA PAKIKIPAGSAPALARAN NAKAMTAN</a:t>
            </a:r>
            <a:r>
              <a:rPr kumimoji="0" lang="en-US" sz="3600" b="0" i="0" u="none" strike="noStrike" kern="1200" cap="none" spc="0" normalizeH="0" noProof="0" dirty="0" smtClean="0">
                <a:ln>
                  <a:noFill/>
                </a:ln>
                <a:solidFill>
                  <a:schemeClr val="tx1"/>
                </a:solidFill>
                <a:effectLst/>
                <a:uLnTx/>
                <a:uFillTx/>
                <a:latin typeface="+mn-lt"/>
                <a:ea typeface="+mn-ea"/>
                <a:cs typeface="+mn-cs"/>
              </a:rPr>
              <a:t> NG INDIA ANG KASARINLAN. ANONG URI NG NASYONALISMO ANG ISINAGAWA NI GANDHI LABAN SA PANANAKOP NG BRITANYA</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dirty="0" smtClean="0"/>
              <a:t>A. AGGRESSIVE</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B.</a:t>
            </a:r>
            <a:r>
              <a:rPr kumimoji="0" lang="en-US" sz="3600" b="0" i="0" u="none" strike="noStrike" kern="1200" cap="none" spc="0" normalizeH="0" noProof="0" dirty="0" smtClean="0">
                <a:ln>
                  <a:noFill/>
                </a:ln>
                <a:solidFill>
                  <a:schemeClr val="tx1"/>
                </a:solidFill>
                <a:effectLst/>
                <a:uLnTx/>
                <a:uFillTx/>
                <a:latin typeface="+mn-lt"/>
                <a:ea typeface="+mn-ea"/>
                <a:cs typeface="+mn-cs"/>
              </a:rPr>
              <a:t> DEFENSIVE</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sz="3600" baseline="0" dirty="0" smtClean="0"/>
              <a:t>C.</a:t>
            </a:r>
            <a:r>
              <a:rPr lang="en-US" sz="3600" dirty="0" smtClean="0"/>
              <a:t> PASSIVE</a:t>
            </a:r>
          </a:p>
          <a:p>
            <a:pPr marL="514350" marR="0" lvl="0" indent="-51435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D.</a:t>
            </a:r>
            <a:r>
              <a:rPr kumimoji="0" lang="en-US" sz="3600" b="0" i="0" u="none" strike="noStrike" kern="1200" cap="none" spc="0" normalizeH="0" noProof="0" dirty="0" smtClean="0">
                <a:ln>
                  <a:noFill/>
                </a:ln>
                <a:solidFill>
                  <a:schemeClr val="tx1"/>
                </a:solidFill>
                <a:effectLst/>
                <a:uLnTx/>
                <a:uFillTx/>
                <a:latin typeface="+mn-lt"/>
                <a:ea typeface="+mn-ea"/>
                <a:cs typeface="+mn-cs"/>
              </a:rPr>
              <a:t> RADIKAL</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151</TotalTime>
  <Words>506</Words>
  <Application>Microsoft Office PowerPoint</Application>
  <PresentationFormat>On-screen Show (4:3)</PresentationFormat>
  <Paragraphs>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7</cp:revision>
  <dcterms:created xsi:type="dcterms:W3CDTF">2013-11-04T00:55:13Z</dcterms:created>
  <dcterms:modified xsi:type="dcterms:W3CDTF">2013-11-04T06:31:37Z</dcterms:modified>
</cp:coreProperties>
</file>