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A53A414-A227-48F9-8C47-C6BEF8A330F8}" type="datetimeFigureOut">
              <a:rPr lang="en-US" smtClean="0"/>
              <a:pPr/>
              <a:t>5/5/2015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E756D8-5D42-4981-B568-DE2966E1EC57}" type="slidenum">
              <a:rPr lang="en-US" smtClean="0"/>
              <a:pPr/>
              <a:t>‹#›</a:t>
            </a:fld>
            <a:endParaRPr lang="en-US"/>
          </a:p>
        </p:txBody>
      </p:sp>
    </p:spTree>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53A414-A227-48F9-8C47-C6BEF8A330F8}" type="datetimeFigureOut">
              <a:rPr lang="en-US" smtClean="0"/>
              <a:pPr/>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756D8-5D42-4981-B568-DE2966E1EC57}" type="slidenum">
              <a:rPr lang="en-US" smtClean="0"/>
              <a:pPr/>
              <a:t>‹#›</a:t>
            </a:fld>
            <a:endParaRPr lang="en-US"/>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53A414-A227-48F9-8C47-C6BEF8A330F8}" type="datetimeFigureOut">
              <a:rPr lang="en-US" smtClean="0"/>
              <a:pPr/>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756D8-5D42-4981-B568-DE2966E1EC57}" type="slidenum">
              <a:rPr lang="en-US" smtClean="0"/>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A53A414-A227-48F9-8C47-C6BEF8A330F8}" type="datetimeFigureOut">
              <a:rPr lang="en-US" smtClean="0"/>
              <a:pPr/>
              <a:t>5/5/2015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AE756D8-5D42-4981-B568-DE2966E1EC57}" type="slidenum">
              <a:rPr lang="en-US" smtClean="0"/>
              <a:pPr/>
              <a:t>‹#›</a:t>
            </a:fld>
            <a:endParaRPr lang="en-US"/>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A53A414-A227-48F9-8C47-C6BEF8A330F8}" type="datetimeFigureOut">
              <a:rPr lang="en-US" smtClean="0"/>
              <a:pPr/>
              <a:t>5/5/2015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AE756D8-5D42-4981-B568-DE2966E1EC57}"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A53A414-A227-48F9-8C47-C6BEF8A330F8}" type="datetimeFigureOut">
              <a:rPr lang="en-US" smtClean="0"/>
              <a:pPr/>
              <a:t>5/5/2015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AE756D8-5D42-4981-B568-DE2966E1EC57}" type="slidenum">
              <a:rPr lang="en-US" smtClean="0"/>
              <a:pPr/>
              <a:t>‹#›</a:t>
            </a:fld>
            <a:endParaRPr lang="en-US"/>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A53A414-A227-48F9-8C47-C6BEF8A330F8}" type="datetimeFigureOut">
              <a:rPr lang="en-US" smtClean="0"/>
              <a:pPr/>
              <a:t>5/5/2015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AE756D8-5D42-4981-B568-DE2966E1EC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53A414-A227-48F9-8C47-C6BEF8A330F8}" type="datetimeFigureOut">
              <a:rPr lang="en-US" smtClean="0"/>
              <a:pPr/>
              <a:t>5/5/2015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756D8-5D42-4981-B568-DE2966E1EC57}" type="slidenum">
              <a:rPr lang="en-US" smtClean="0"/>
              <a:pPr/>
              <a:t>‹#›</a:t>
            </a:fld>
            <a:endParaRPr lang="en-US"/>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A53A414-A227-48F9-8C47-C6BEF8A330F8}" type="datetimeFigureOut">
              <a:rPr lang="en-US" smtClean="0"/>
              <a:pPr/>
              <a:t>5/5/2015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AE756D8-5D42-4981-B568-DE2966E1EC57}" type="slidenum">
              <a:rPr lang="en-US" smtClean="0"/>
              <a:pPr/>
              <a:t>‹#›</a:t>
            </a:fld>
            <a:endParaRPr lang="en-US"/>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A53A414-A227-48F9-8C47-C6BEF8A330F8}" type="datetimeFigureOut">
              <a:rPr lang="en-US" smtClean="0"/>
              <a:pPr/>
              <a:t>5/5/2015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AE756D8-5D42-4981-B568-DE2966E1EC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A53A414-A227-48F9-8C47-C6BEF8A330F8}" type="datetimeFigureOut">
              <a:rPr lang="en-US" smtClean="0"/>
              <a:pPr/>
              <a:t>5/5/2015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AE756D8-5D42-4981-B568-DE2966E1EC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A53A414-A227-48F9-8C47-C6BEF8A330F8}" type="datetimeFigureOut">
              <a:rPr lang="en-US" smtClean="0"/>
              <a:pPr/>
              <a:t>5/5/2015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E756D8-5D42-4981-B568-DE2966E1EC5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mb/>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0"/>
            <a:ext cx="8062912" cy="1828800"/>
          </a:xfrm>
        </p:spPr>
        <p:txBody>
          <a:bodyPr>
            <a:noAutofit/>
          </a:bodyPr>
          <a:lstStyle/>
          <a:p>
            <a:pPr algn="ctr"/>
            <a:r>
              <a:rPr lang="en-US" sz="5400" dirty="0" smtClean="0">
                <a:ln w="635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a:latin typeface="Elephant" pitchFamily="18" charset="0"/>
              </a:rPr>
              <a:t>VIOLENCE AGAINST WOMEN</a:t>
            </a:r>
            <a:endParaRPr lang="en-US" sz="5400" dirty="0">
              <a:ln w="635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a:latin typeface="Elephant" pitchFamily="18" charset="0"/>
            </a:endParaRPr>
          </a:p>
        </p:txBody>
      </p:sp>
      <p:sp>
        <p:nvSpPr>
          <p:cNvPr id="3" name="Subtitle 2"/>
          <p:cNvSpPr>
            <a:spLocks noGrp="1"/>
          </p:cNvSpPr>
          <p:nvPr>
            <p:ph type="subTitle" idx="1"/>
          </p:nvPr>
        </p:nvSpPr>
        <p:spPr>
          <a:xfrm>
            <a:off x="381000" y="4876800"/>
            <a:ext cx="8062912" cy="1752600"/>
          </a:xfrm>
        </p:spPr>
        <p:txBody>
          <a:bodyPr>
            <a:normAutofit/>
          </a:bodyPr>
          <a:lstStyle/>
          <a:p>
            <a:pPr algn="l"/>
            <a:r>
              <a:rPr lang="en-US" sz="3600" b="1" dirty="0" smtClean="0">
                <a:ln>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Jokerman" pitchFamily="82" charset="0"/>
              </a:rPr>
              <a:t>Presenter:</a:t>
            </a:r>
          </a:p>
          <a:p>
            <a:pPr algn="l"/>
            <a:r>
              <a:rPr lang="en-US" sz="3600" b="1" dirty="0" smtClean="0">
                <a:ln>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Jokerman" pitchFamily="82" charset="0"/>
              </a:rPr>
              <a:t>VIRGIBAL S. VALLO</a:t>
            </a:r>
            <a:endParaRPr lang="en-US" sz="3600" b="1" dirty="0" smtClean="0">
              <a:ln>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Jokerman" pitchFamily="82" charset="0"/>
            </a:endParaRPr>
          </a:p>
          <a:p>
            <a:pPr algn="l"/>
            <a:r>
              <a:rPr lang="en-US" sz="3600" b="1" smtClean="0">
                <a:ln>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Jokerman" pitchFamily="82" charset="0"/>
              </a:rPr>
              <a:t>MASTER TEACHER  II</a:t>
            </a:r>
            <a:endParaRPr lang="en-US" sz="3600" b="1" dirty="0">
              <a:ln>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Jokerman" pitchFamily="82" charset="0"/>
            </a:endParaRPr>
          </a:p>
        </p:txBody>
      </p:sp>
      <p:pic>
        <p:nvPicPr>
          <p:cNvPr id="4" name="Picture 3" descr="Violence against women.jpg"/>
          <p:cNvPicPr>
            <a:picLocks noChangeAspect="1"/>
          </p:cNvPicPr>
          <p:nvPr/>
        </p:nvPicPr>
        <p:blipFill>
          <a:blip r:embed="rId2" cstate="print"/>
          <a:stretch>
            <a:fillRect/>
          </a:stretch>
        </p:blipFill>
        <p:spPr>
          <a:xfrm>
            <a:off x="304800" y="2209800"/>
            <a:ext cx="2731691" cy="2209800"/>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viol.jpg"/>
          <p:cNvPicPr>
            <a:picLocks noChangeAspect="1"/>
          </p:cNvPicPr>
          <p:nvPr/>
        </p:nvPicPr>
        <p:blipFill>
          <a:blip r:embed="rId3" cstate="print"/>
          <a:stretch>
            <a:fillRect/>
          </a:stretch>
        </p:blipFill>
        <p:spPr>
          <a:xfrm>
            <a:off x="3352800" y="2209800"/>
            <a:ext cx="2619375" cy="2209800"/>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descr="viole.jpg"/>
          <p:cNvPicPr>
            <a:picLocks noChangeAspect="1"/>
          </p:cNvPicPr>
          <p:nvPr/>
        </p:nvPicPr>
        <p:blipFill>
          <a:blip r:embed="rId4" cstate="print"/>
          <a:stretch>
            <a:fillRect/>
          </a:stretch>
        </p:blipFill>
        <p:spPr>
          <a:xfrm>
            <a:off x="6324600" y="2209800"/>
            <a:ext cx="2438400" cy="2209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diamond(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diamond(in)">
                                      <p:cBhvr>
                                        <p:cTn id="32" dur="2000"/>
                                        <p:tgtEl>
                                          <p:spTgt spid="3">
                                            <p:txEl>
                                              <p:pRg st="1" end="1"/>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diamond(in)">
                                      <p:cBhvr>
                                        <p:cTn id="3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Elephant" pitchFamily="18" charset="0"/>
              </a:rPr>
              <a:t>What can a victim of violence do?</a:t>
            </a:r>
            <a:endParaRPr lang="en-US" dirty="0">
              <a:latin typeface="Elephant" pitchFamily="18" charset="0"/>
            </a:endParaRPr>
          </a:p>
        </p:txBody>
      </p:sp>
      <p:sp>
        <p:nvSpPr>
          <p:cNvPr id="3" name="Content Placeholder 2"/>
          <p:cNvSpPr>
            <a:spLocks noGrp="1"/>
          </p:cNvSpPr>
          <p:nvPr>
            <p:ph idx="1"/>
          </p:nvPr>
        </p:nvSpPr>
        <p:spPr>
          <a:xfrm>
            <a:off x="228600" y="1882808"/>
            <a:ext cx="8610600" cy="4572000"/>
          </a:xfrm>
        </p:spPr>
        <p:txBody>
          <a:bodyPr>
            <a:normAutofit lnSpcReduction="10000"/>
          </a:bodyPr>
          <a:lstStyle/>
          <a:p>
            <a:r>
              <a:rPr lang="en-US" dirty="0" smtClean="0">
                <a:solidFill>
                  <a:schemeClr val="bg1"/>
                </a:solidFill>
                <a:latin typeface="Bodoni MT Black" pitchFamily="18" charset="0"/>
              </a:rPr>
              <a:t>The victim can file any or all of the following:</a:t>
            </a:r>
          </a:p>
          <a:p>
            <a:r>
              <a:rPr lang="en-US" dirty="0" smtClean="0">
                <a:solidFill>
                  <a:schemeClr val="bg1"/>
                </a:solidFill>
                <a:latin typeface="Bodoni MT Black" pitchFamily="18" charset="0"/>
              </a:rPr>
              <a:t>1. Protection Orders</a:t>
            </a:r>
          </a:p>
          <a:p>
            <a:pPr lvl="1"/>
            <a:r>
              <a:rPr lang="en-US" dirty="0" smtClean="0">
                <a:solidFill>
                  <a:schemeClr val="bg1"/>
                </a:solidFill>
                <a:latin typeface="Bodoni MT Black" pitchFamily="18" charset="0"/>
              </a:rPr>
              <a:t>A. </a:t>
            </a:r>
            <a:r>
              <a:rPr lang="en-US" dirty="0" err="1" smtClean="0">
                <a:solidFill>
                  <a:schemeClr val="bg1"/>
                </a:solidFill>
                <a:latin typeface="Bodoni MT Black" pitchFamily="18" charset="0"/>
              </a:rPr>
              <a:t>Barangay</a:t>
            </a:r>
            <a:r>
              <a:rPr lang="en-US" dirty="0" smtClean="0">
                <a:solidFill>
                  <a:schemeClr val="bg1"/>
                </a:solidFill>
                <a:latin typeface="Bodoni MT Black" pitchFamily="18" charset="0"/>
              </a:rPr>
              <a:t> Protection Order (BPO)]</a:t>
            </a:r>
          </a:p>
          <a:p>
            <a:pPr lvl="1"/>
            <a:r>
              <a:rPr lang="en-US" dirty="0" smtClean="0">
                <a:solidFill>
                  <a:schemeClr val="bg1"/>
                </a:solidFill>
                <a:latin typeface="Bodoni MT Black" pitchFamily="18" charset="0"/>
              </a:rPr>
              <a:t>B. Temporary and Permanent Protection Order (PPO)</a:t>
            </a:r>
          </a:p>
          <a:p>
            <a:pPr lvl="1">
              <a:buNone/>
            </a:pPr>
            <a:r>
              <a:rPr lang="en-US" dirty="0" smtClean="0">
                <a:solidFill>
                  <a:schemeClr val="bg1"/>
                </a:solidFill>
                <a:latin typeface="Bodoni MT Black" pitchFamily="18" charset="0"/>
              </a:rPr>
              <a:t>2</a:t>
            </a:r>
            <a:r>
              <a:rPr lang="en-US" sz="3000" dirty="0" smtClean="0">
                <a:solidFill>
                  <a:schemeClr val="bg1"/>
                </a:solidFill>
                <a:latin typeface="Bodoni MT Black" pitchFamily="18" charset="0"/>
              </a:rPr>
              <a:t>. Independent Civil Action for    		Damages</a:t>
            </a:r>
          </a:p>
          <a:p>
            <a:pPr lvl="1" algn="just">
              <a:buNone/>
            </a:pPr>
            <a:r>
              <a:rPr lang="en-US" sz="3000" dirty="0" smtClean="0">
                <a:solidFill>
                  <a:schemeClr val="bg1"/>
                </a:solidFill>
                <a:latin typeface="Bodoni MT Black" pitchFamily="18" charset="0"/>
              </a:rPr>
              <a:t>3.Criminal Action for Violation of the 	Anti-VAWC Act </a:t>
            </a:r>
            <a:endParaRPr lang="en-US" sz="3000" dirty="0">
              <a:solidFill>
                <a:schemeClr val="bg1"/>
              </a:solidFill>
              <a:latin typeface="Bodoni MT Black"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Elephant" pitchFamily="18" charset="0"/>
              </a:rPr>
              <a:t>What are the Penalties for committing VAW?</a:t>
            </a:r>
            <a:endParaRPr lang="en-US" dirty="0">
              <a:latin typeface="Elephant" pitchFamily="18" charset="0"/>
            </a:endParaRPr>
          </a:p>
        </p:txBody>
      </p:sp>
      <p:sp>
        <p:nvSpPr>
          <p:cNvPr id="3" name="Content Placeholder 2"/>
          <p:cNvSpPr>
            <a:spLocks noGrp="1"/>
          </p:cNvSpPr>
          <p:nvPr>
            <p:ph idx="1"/>
          </p:nvPr>
        </p:nvSpPr>
        <p:spPr>
          <a:xfrm>
            <a:off x="228600" y="1882808"/>
            <a:ext cx="8686800" cy="4572000"/>
          </a:xfrm>
        </p:spPr>
        <p:txBody>
          <a:bodyPr>
            <a:normAutofit/>
          </a:bodyPr>
          <a:lstStyle/>
          <a:p>
            <a:pPr lvl="2" algn="just">
              <a:buNone/>
            </a:pPr>
            <a:r>
              <a:rPr lang="en-US" sz="3400" b="1" dirty="0" smtClean="0">
                <a:solidFill>
                  <a:schemeClr val="bg1"/>
                </a:solidFill>
                <a:latin typeface="Bodoni MT Black" pitchFamily="18" charset="0"/>
              </a:rPr>
              <a:t>	If the courts have proven that the offender is guilty of the crime, he maybe imprisoned and will be obliged to pay </a:t>
            </a:r>
            <a:r>
              <a:rPr lang="en-US" sz="3400" b="1" u="sng" dirty="0" smtClean="0">
                <a:solidFill>
                  <a:schemeClr val="bg1"/>
                </a:solidFill>
                <a:latin typeface="Bodoni MT Black" pitchFamily="18" charset="0"/>
              </a:rPr>
              <a:t>P 100, 000.00 to P 300, 000.00 </a:t>
            </a:r>
            <a:r>
              <a:rPr lang="en-US" sz="3400" b="1" dirty="0" smtClean="0">
                <a:solidFill>
                  <a:schemeClr val="bg1"/>
                </a:solidFill>
                <a:latin typeface="Bodoni MT Black" pitchFamily="18" charset="0"/>
              </a:rPr>
              <a:t>in damages. The length of imprisonment depends on the gravity of the crime.</a:t>
            </a:r>
            <a:endParaRPr lang="en-US" sz="3400" b="1" dirty="0">
              <a:solidFill>
                <a:schemeClr val="bg1"/>
              </a:solidFill>
              <a:latin typeface="Bodoni MT Black"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Elephant" pitchFamily="18" charset="0"/>
              </a:rPr>
              <a:t>Thank you for listening!</a:t>
            </a:r>
            <a:endParaRPr lang="en-US" dirty="0">
              <a:latin typeface="Elephant" pitchFamily="18" charset="0"/>
            </a:endParaRPr>
          </a:p>
        </p:txBody>
      </p:sp>
      <p:pic>
        <p:nvPicPr>
          <p:cNvPr id="4" name="Content Placeholder 3" descr="images (1).jpg"/>
          <p:cNvPicPr>
            <a:picLocks noGrp="1" noChangeAspect="1"/>
          </p:cNvPicPr>
          <p:nvPr>
            <p:ph idx="1"/>
          </p:nvPr>
        </p:nvPicPr>
        <p:blipFill>
          <a:blip r:embed="rId2" cstate="print"/>
          <a:stretch>
            <a:fillRect/>
          </a:stretch>
        </p:blipFill>
        <p:spPr>
          <a:xfrm>
            <a:off x="6324600" y="1676400"/>
            <a:ext cx="2276475" cy="2152650"/>
          </a:xfrm>
        </p:spPr>
      </p:pic>
      <p:pic>
        <p:nvPicPr>
          <p:cNvPr id="5" name="Picture 4" descr="images (2).jpg"/>
          <p:cNvPicPr>
            <a:picLocks noChangeAspect="1"/>
          </p:cNvPicPr>
          <p:nvPr/>
        </p:nvPicPr>
        <p:blipFill>
          <a:blip r:embed="rId3" cstate="print"/>
          <a:stretch>
            <a:fillRect/>
          </a:stretch>
        </p:blipFill>
        <p:spPr>
          <a:xfrm>
            <a:off x="3657600" y="2362200"/>
            <a:ext cx="2286000" cy="2143125"/>
          </a:xfrm>
          <a:prstGeom prst="rect">
            <a:avLst/>
          </a:prstGeom>
        </p:spPr>
      </p:pic>
      <p:pic>
        <p:nvPicPr>
          <p:cNvPr id="6" name="Picture 5" descr="images (3).jpg"/>
          <p:cNvPicPr>
            <a:picLocks noChangeAspect="1"/>
          </p:cNvPicPr>
          <p:nvPr/>
        </p:nvPicPr>
        <p:blipFill>
          <a:blip r:embed="rId4" cstate="print"/>
          <a:stretch>
            <a:fillRect/>
          </a:stretch>
        </p:blipFill>
        <p:spPr>
          <a:xfrm>
            <a:off x="609600" y="1600200"/>
            <a:ext cx="2771775" cy="2209800"/>
          </a:xfrm>
          <a:prstGeom prst="rect">
            <a:avLst/>
          </a:prstGeom>
        </p:spPr>
      </p:pic>
      <p:pic>
        <p:nvPicPr>
          <p:cNvPr id="7" name="Picture 6" descr="407987_284558238269440_2133406922_n.jpg"/>
          <p:cNvPicPr>
            <a:picLocks noChangeAspect="1"/>
          </p:cNvPicPr>
          <p:nvPr/>
        </p:nvPicPr>
        <p:blipFill>
          <a:blip r:embed="rId5" cstate="print"/>
          <a:srcRect r="6706" b="16667"/>
          <a:stretch>
            <a:fillRect/>
          </a:stretch>
        </p:blipFill>
        <p:spPr>
          <a:xfrm>
            <a:off x="609600" y="3962400"/>
            <a:ext cx="2133600" cy="2667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Down Ribbon 7"/>
          <p:cNvSpPr/>
          <p:nvPr/>
        </p:nvSpPr>
        <p:spPr>
          <a:xfrm>
            <a:off x="2819400" y="5105400"/>
            <a:ext cx="5943600" cy="9906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a:solidFill>
                    <a:schemeClr val="bg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NANCY T. USON</a:t>
            </a:r>
          </a:p>
          <a:p>
            <a:pPr algn="ctr"/>
            <a:r>
              <a:rPr lang="en-US" dirty="0" smtClean="0">
                <a:ln>
                  <a:solidFill>
                    <a:schemeClr val="bg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 SSHT-III, </a:t>
            </a:r>
            <a:r>
              <a:rPr lang="en-US" dirty="0" err="1" smtClean="0">
                <a:ln>
                  <a:solidFill>
                    <a:schemeClr val="bg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EsP</a:t>
            </a:r>
            <a:r>
              <a:rPr lang="en-US" dirty="0" smtClean="0">
                <a:ln>
                  <a:solidFill>
                    <a:schemeClr val="bg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rPr>
              <a:t> Dept.</a:t>
            </a:r>
            <a:endParaRPr lang="en-US" dirty="0">
              <a:ln>
                <a:solidFill>
                  <a:schemeClr val="bg1"/>
                </a:soli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atin typeface="Elephant"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nodeType="clickEffect">
                                  <p:stCondLst>
                                    <p:cond delay="0"/>
                                  </p:stCondLst>
                                  <p:childTnLst>
                                    <p:animEffect transition="out" filter="checkerboard(across)">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nodeType="clickEffect">
                                  <p:stCondLst>
                                    <p:cond delay="0"/>
                                  </p:stCondLst>
                                  <p:childTnLst>
                                    <p:animEffect transition="out" filter="checkerboard(across)">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nodeType="clickEffect">
                                  <p:stCondLst>
                                    <p:cond delay="0"/>
                                  </p:stCondLst>
                                  <p:childTnLst>
                                    <p:animEffect transition="out" filter="checkerboard(across)">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edge">
                                      <p:cBhvr>
                                        <p:cTn id="37" dur="20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amond(in)">
                                      <p:cBhvr>
                                        <p:cTn id="42" dur="20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heel(4)">
                                      <p:cBhvr>
                                        <p:cTn id="4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533400" y="1600200"/>
            <a:ext cx="8229600" cy="5257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6000" dirty="0" smtClean="0">
                <a:latin typeface="Elephant" pitchFamily="18" charset="0"/>
              </a:rPr>
              <a:t>What is </a:t>
            </a:r>
            <a:r>
              <a:rPr lang="en-US" sz="6000" dirty="0" smtClean="0">
                <a:gradFill>
                  <a:gsLst>
                    <a:gs pos="0">
                      <a:srgbClr val="FF3399"/>
                    </a:gs>
                    <a:gs pos="25000">
                      <a:srgbClr val="FF6633"/>
                    </a:gs>
                    <a:gs pos="50000">
                      <a:srgbClr val="FFFF00"/>
                    </a:gs>
                    <a:gs pos="75000">
                      <a:srgbClr val="01A78F"/>
                    </a:gs>
                    <a:gs pos="100000">
                      <a:srgbClr val="3366FF"/>
                    </a:gs>
                  </a:gsLst>
                  <a:lin ang="5400000" scaled="0"/>
                </a:gradFill>
                <a:latin typeface="Elephant" pitchFamily="18" charset="0"/>
              </a:rPr>
              <a:t>VAW</a:t>
            </a:r>
            <a:r>
              <a:rPr lang="en-US" sz="6000" dirty="0" smtClean="0">
                <a:latin typeface="Elephant" pitchFamily="18" charset="0"/>
              </a:rPr>
              <a:t>?</a:t>
            </a:r>
            <a:endParaRPr lang="en-US" sz="6000" dirty="0">
              <a:latin typeface="Elephant" pitchFamily="18" charset="0"/>
            </a:endParaRPr>
          </a:p>
        </p:txBody>
      </p:sp>
      <p:sp>
        <p:nvSpPr>
          <p:cNvPr id="3" name="Content Placeholder 2"/>
          <p:cNvSpPr>
            <a:spLocks noGrp="1"/>
          </p:cNvSpPr>
          <p:nvPr>
            <p:ph idx="1"/>
          </p:nvPr>
        </p:nvSpPr>
        <p:spPr>
          <a:xfrm>
            <a:off x="457200" y="2057400"/>
            <a:ext cx="8305800" cy="4572000"/>
          </a:xfrm>
        </p:spPr>
        <p:txBody>
          <a:bodyPr/>
          <a:lstStyle/>
          <a:p>
            <a:pPr algn="just"/>
            <a:endParaRPr lang="en-US" dirty="0" smtClean="0"/>
          </a:p>
          <a:p>
            <a:pPr algn="just"/>
            <a:r>
              <a:rPr lang="en-US" b="1" dirty="0" smtClean="0">
                <a:solidFill>
                  <a:schemeClr val="bg1"/>
                </a:solidFill>
                <a:latin typeface="Bodoni MT Black" pitchFamily="18" charset="0"/>
              </a:rPr>
              <a:t>It is any act of gender-based violence that results in or likely to result in physical, sexual or psychological harm or suffering to women, including threats of such acts, coercion or arbitrary deprivation of liberty whether occurring in public  or private life.</a:t>
            </a:r>
            <a:endParaRPr lang="en-US" b="1" dirty="0">
              <a:solidFill>
                <a:schemeClr val="bg1"/>
              </a:solidFill>
              <a:latin typeface="Bodoni MT Black"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violences.jpg"/>
          <p:cNvPicPr>
            <a:picLocks noChangeAspect="1"/>
          </p:cNvPicPr>
          <p:nvPr/>
        </p:nvPicPr>
        <p:blipFill>
          <a:blip r:embed="rId2" cstate="print"/>
          <a:stretch>
            <a:fillRect/>
          </a:stretch>
        </p:blipFill>
        <p:spPr>
          <a:xfrm>
            <a:off x="3048000" y="381000"/>
            <a:ext cx="2590800" cy="2362200"/>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violence.jpg"/>
          <p:cNvPicPr>
            <a:picLocks noChangeAspect="1"/>
          </p:cNvPicPr>
          <p:nvPr/>
        </p:nvPicPr>
        <p:blipFill>
          <a:blip r:embed="rId3" cstate="print"/>
          <a:stretch>
            <a:fillRect/>
          </a:stretch>
        </p:blipFill>
        <p:spPr>
          <a:xfrm>
            <a:off x="304800" y="381000"/>
            <a:ext cx="2543052" cy="243840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descr="violen.jpg"/>
          <p:cNvPicPr>
            <a:picLocks noChangeAspect="1"/>
          </p:cNvPicPr>
          <p:nvPr/>
        </p:nvPicPr>
        <p:blipFill>
          <a:blip r:embed="rId4" cstate="print"/>
          <a:stretch>
            <a:fillRect/>
          </a:stretch>
        </p:blipFill>
        <p:spPr>
          <a:xfrm>
            <a:off x="5867400" y="381000"/>
            <a:ext cx="2895600" cy="2362200"/>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descr="v.jpg"/>
          <p:cNvPicPr>
            <a:picLocks noChangeAspect="1"/>
          </p:cNvPicPr>
          <p:nvPr/>
        </p:nvPicPr>
        <p:blipFill>
          <a:blip r:embed="rId5" cstate="print"/>
          <a:srcRect r="820" b="16667"/>
          <a:stretch>
            <a:fillRect/>
          </a:stretch>
        </p:blipFill>
        <p:spPr>
          <a:xfrm>
            <a:off x="1143000" y="3124200"/>
            <a:ext cx="7040880" cy="3200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4)">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itchFamily="34" charset="0"/>
              </a:rPr>
              <a:t>What are the Different Acts of Violence ?</a:t>
            </a:r>
            <a:endParaRPr lang="en-US" dirty="0">
              <a:latin typeface="Britannic Bold" pitchFamily="34" charset="0"/>
            </a:endParaRPr>
          </a:p>
        </p:txBody>
      </p:sp>
      <p:pic>
        <p:nvPicPr>
          <p:cNvPr id="6" name="Content Placeholder 5" descr="stop-violence-against-women-kick-600-17271.jpg"/>
          <p:cNvPicPr>
            <a:picLocks noGrp="1" noChangeAspect="1"/>
          </p:cNvPicPr>
          <p:nvPr>
            <p:ph idx="1"/>
          </p:nvPr>
        </p:nvPicPr>
        <p:blipFill>
          <a:blip r:embed="rId2" cstate="print"/>
          <a:stretch>
            <a:fillRect/>
          </a:stretch>
        </p:blipFill>
        <p:spPr>
          <a:xfrm>
            <a:off x="3276600" y="2667000"/>
            <a:ext cx="5486400" cy="3813048"/>
          </a:xfrm>
        </p:spPr>
      </p:pic>
      <p:sp>
        <p:nvSpPr>
          <p:cNvPr id="4" name="Horizontal Scroll 3"/>
          <p:cNvSpPr/>
          <p:nvPr/>
        </p:nvSpPr>
        <p:spPr>
          <a:xfrm>
            <a:off x="457200" y="1600200"/>
            <a:ext cx="4953000" cy="1295400"/>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solidFill>
                  <a:schemeClr val="bg1"/>
                </a:solidFill>
                <a:latin typeface="Footlight MT Light" pitchFamily="18" charset="0"/>
              </a:rPr>
              <a:t>1. PHYSICAL VIOLENCE</a:t>
            </a:r>
            <a:endParaRPr lang="en-US" sz="2800" dirty="0">
              <a:solidFill>
                <a:schemeClr val="bg1"/>
              </a:solidFill>
              <a:latin typeface="Footlight MT Light" pitchFamily="18" charset="0"/>
            </a:endParaRPr>
          </a:p>
        </p:txBody>
      </p:sp>
      <p:sp>
        <p:nvSpPr>
          <p:cNvPr id="5" name="Wave 4"/>
          <p:cNvSpPr/>
          <p:nvPr/>
        </p:nvSpPr>
        <p:spPr>
          <a:xfrm>
            <a:off x="1981200" y="2819400"/>
            <a:ext cx="6019800" cy="1600200"/>
          </a:xfrm>
          <a:prstGeom prst="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Bodoni MT Black" pitchFamily="18" charset="0"/>
              </a:rPr>
              <a:t>Acts that include bodily or physical harm </a:t>
            </a:r>
            <a:endParaRPr lang="en-US" sz="2800" dirty="0">
              <a:latin typeface="Bodoni MT Black"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1" presetClass="exit" presetSubtype="0" fill="hold" grpId="1" nodeType="clickEffect">
                                  <p:stCondLst>
                                    <p:cond delay="0"/>
                                  </p:stCondLst>
                                  <p:childTnLst>
                                    <p:anim calcmode="discrete" valueType="str">
                                      <p:cBhvr>
                                        <p:cTn id="21" dur="1000"/>
                                        <p:tgtEl>
                                          <p:spTgt spid="5"/>
                                        </p:tgtEl>
                                        <p:attrNameLst>
                                          <p:attrName>style.visibility</p:attrName>
                                        </p:attrNameLst>
                                      </p:cBhvr>
                                      <p:tavLst>
                                        <p:tav tm="0">
                                          <p:val>
                                            <p:strVal val="hidden"/>
                                          </p:val>
                                        </p:tav>
                                        <p:tav tm="50000">
                                          <p:val>
                                            <p:strVal val="visible"/>
                                          </p:val>
                                        </p:tav>
                                      </p:tavLst>
                                    </p:anim>
                                    <p:set>
                                      <p:cBhvr>
                                        <p:cTn id="22" dur="1" fill="hold">
                                          <p:stCondLst>
                                            <p:cond delay="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4572000" cy="1399032"/>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solidFill>
                  <a:schemeClr val="bg1"/>
                </a:solidFill>
                <a:latin typeface="Footlight MT Light" pitchFamily="18" charset="0"/>
              </a:rPr>
              <a:t>2. SEXUAL VIOLENCE</a:t>
            </a:r>
            <a:endParaRPr lang="en-US" sz="2800" dirty="0">
              <a:solidFill>
                <a:schemeClr val="bg1"/>
              </a:solidFill>
              <a:latin typeface="Footlight MT Light" pitchFamily="18" charset="0"/>
            </a:endParaRPr>
          </a:p>
        </p:txBody>
      </p:sp>
      <p:sp>
        <p:nvSpPr>
          <p:cNvPr id="5" name="Content Placeholder 4"/>
          <p:cNvSpPr>
            <a:spLocks noGrp="1"/>
          </p:cNvSpPr>
          <p:nvPr>
            <p:ph idx="1"/>
          </p:nvPr>
        </p:nvSpPr>
        <p:spPr>
          <a:xfrm>
            <a:off x="762000" y="1828800"/>
            <a:ext cx="7010400" cy="1806608"/>
          </a:xfrm>
          <a:prstGeom prst="wave">
            <a:avLst>
              <a:gd name="adj1" fmla="val 12500"/>
              <a:gd name="adj2" fmla="val 0"/>
            </a:avLst>
          </a:prstGeom>
        </p:spPr>
        <p:style>
          <a:lnRef idx="1">
            <a:schemeClr val="accent1"/>
          </a:lnRef>
          <a:fillRef idx="2">
            <a:schemeClr val="accent1"/>
          </a:fillRef>
          <a:effectRef idx="1">
            <a:schemeClr val="accent1"/>
          </a:effectRef>
          <a:fontRef idx="minor">
            <a:schemeClr val="dk1"/>
          </a:fontRef>
        </p:style>
        <p:txBody>
          <a:bodyPr rtlCol="0" anchor="ctr">
            <a:normAutofit/>
          </a:bodyPr>
          <a:lstStyle/>
          <a:p>
            <a:pPr algn="ctr"/>
            <a:r>
              <a:rPr lang="en-US" sz="2800" dirty="0" smtClean="0">
                <a:latin typeface="Bodoni MT Black" pitchFamily="18" charset="0"/>
              </a:rPr>
              <a:t>Acts which are sexual in nature </a:t>
            </a:r>
            <a:endParaRPr lang="en-US" sz="2800" dirty="0">
              <a:latin typeface="Bodoni MT Black" pitchFamily="18" charset="0"/>
            </a:endParaRPr>
          </a:p>
        </p:txBody>
      </p:sp>
      <p:pic>
        <p:nvPicPr>
          <p:cNvPr id="6" name="Picture 5" descr="Changing-Mindsets-Is-Needed-to-End-Sexual-Violence.jpg"/>
          <p:cNvPicPr>
            <a:picLocks noChangeAspect="1"/>
          </p:cNvPicPr>
          <p:nvPr/>
        </p:nvPicPr>
        <p:blipFill>
          <a:blip r:embed="rId2" cstate="print"/>
          <a:stretch>
            <a:fillRect/>
          </a:stretch>
        </p:blipFill>
        <p:spPr>
          <a:xfrm>
            <a:off x="3048000" y="3581400"/>
            <a:ext cx="5842000" cy="3048000"/>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xit" presetSubtype="0" fill="hold" grpId="1" nodeType="clickEffect">
                                  <p:stCondLst>
                                    <p:cond delay="0"/>
                                  </p:stCondLst>
                                  <p:childTnLst>
                                    <p:anim calcmode="discrete" valueType="str">
                                      <p:cBhvr>
                                        <p:cTn id="16" dur="1000"/>
                                        <p:tgtEl>
                                          <p:spTgt spid="5"/>
                                        </p:tgtEl>
                                        <p:attrNameLst>
                                          <p:attrName>style.visibility</p:attrName>
                                        </p:attrNameLst>
                                      </p:cBhvr>
                                      <p:tavLst>
                                        <p:tav tm="0">
                                          <p:val>
                                            <p:strVal val="hidden"/>
                                          </p:val>
                                        </p:tav>
                                        <p:tav tm="50000">
                                          <p:val>
                                            <p:strVal val="visible"/>
                                          </p:val>
                                        </p:tav>
                                      </p:tavLst>
                                    </p:anim>
                                    <p:set>
                                      <p:cBhvr>
                                        <p:cTn id="17" dur="1" fill="hold">
                                          <p:stCondLst>
                                            <p:cond delay="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4572000" cy="1399032"/>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solidFill>
                  <a:schemeClr val="bg1"/>
                </a:solidFill>
                <a:latin typeface="Footlight MT Light" pitchFamily="18" charset="0"/>
              </a:rPr>
              <a:t>3. PSYCHOLOGICAL VIOLENCE</a:t>
            </a:r>
            <a:endParaRPr lang="en-US" sz="2800" dirty="0">
              <a:solidFill>
                <a:schemeClr val="bg1"/>
              </a:solidFill>
              <a:latin typeface="Footlight MT Light" pitchFamily="18" charset="0"/>
            </a:endParaRPr>
          </a:p>
        </p:txBody>
      </p:sp>
      <p:sp>
        <p:nvSpPr>
          <p:cNvPr id="5" name="Content Placeholder 4"/>
          <p:cNvSpPr>
            <a:spLocks noGrp="1"/>
          </p:cNvSpPr>
          <p:nvPr>
            <p:ph idx="1"/>
          </p:nvPr>
        </p:nvSpPr>
        <p:spPr>
          <a:xfrm>
            <a:off x="762000" y="1828800"/>
            <a:ext cx="7010400" cy="1806608"/>
          </a:xfrm>
          <a:prstGeom prst="wave">
            <a:avLst>
              <a:gd name="adj1" fmla="val 12500"/>
              <a:gd name="adj2" fmla="val 0"/>
            </a:avLst>
          </a:prstGeom>
        </p:spPr>
        <p:style>
          <a:lnRef idx="1">
            <a:schemeClr val="accent1"/>
          </a:lnRef>
          <a:fillRef idx="2">
            <a:schemeClr val="accent1"/>
          </a:fillRef>
          <a:effectRef idx="1">
            <a:schemeClr val="accent1"/>
          </a:effectRef>
          <a:fontRef idx="minor">
            <a:schemeClr val="dk1"/>
          </a:fontRef>
        </p:style>
        <p:txBody>
          <a:bodyPr rtlCol="0" anchor="ctr">
            <a:normAutofit fontScale="77500" lnSpcReduction="20000"/>
          </a:bodyPr>
          <a:lstStyle/>
          <a:p>
            <a:pPr algn="ctr"/>
            <a:r>
              <a:rPr lang="en-US" sz="2800" dirty="0" smtClean="0">
                <a:latin typeface="Bodoni MT Black" pitchFamily="18" charset="0"/>
              </a:rPr>
              <a:t>Commission or omission of acts which cause mental or emotional suffering of the victim</a:t>
            </a:r>
            <a:endParaRPr lang="en-US" sz="2800" dirty="0">
              <a:latin typeface="Bodoni MT Black" pitchFamily="18" charset="0"/>
            </a:endParaRPr>
          </a:p>
        </p:txBody>
      </p:sp>
      <p:pic>
        <p:nvPicPr>
          <p:cNvPr id="7" name="Picture 6" descr="download.jpg"/>
          <p:cNvPicPr>
            <a:picLocks noChangeAspect="1"/>
          </p:cNvPicPr>
          <p:nvPr/>
        </p:nvPicPr>
        <p:blipFill>
          <a:blip r:embed="rId2" cstate="print"/>
          <a:stretch>
            <a:fillRect/>
          </a:stretch>
        </p:blipFill>
        <p:spPr>
          <a:xfrm>
            <a:off x="3581400" y="3124200"/>
            <a:ext cx="5257800" cy="3352800"/>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xit" presetSubtype="0" fill="hold" grpId="1" nodeType="clickEffect">
                                  <p:stCondLst>
                                    <p:cond delay="0"/>
                                  </p:stCondLst>
                                  <p:childTnLst>
                                    <p:anim calcmode="discrete" valueType="str">
                                      <p:cBhvr>
                                        <p:cTn id="16" dur="1000"/>
                                        <p:tgtEl>
                                          <p:spTgt spid="5"/>
                                        </p:tgtEl>
                                        <p:attrNameLst>
                                          <p:attrName>style.visibility</p:attrName>
                                        </p:attrNameLst>
                                      </p:cBhvr>
                                      <p:tavLst>
                                        <p:tav tm="0">
                                          <p:val>
                                            <p:strVal val="hidden"/>
                                          </p:val>
                                        </p:tav>
                                        <p:tav tm="50000">
                                          <p:val>
                                            <p:strVal val="visible"/>
                                          </p:val>
                                        </p:tav>
                                      </p:tavLst>
                                    </p:anim>
                                    <p:set>
                                      <p:cBhvr>
                                        <p:cTn id="17" dur="1" fill="hold">
                                          <p:stCondLst>
                                            <p:cond delay="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4572000" cy="1399032"/>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solidFill>
                  <a:schemeClr val="bg1"/>
                </a:solidFill>
                <a:latin typeface="Footlight MT Light" pitchFamily="18" charset="0"/>
              </a:rPr>
              <a:t>4. ECONOMIC ABUSE </a:t>
            </a:r>
            <a:endParaRPr lang="en-US" sz="2800" dirty="0">
              <a:solidFill>
                <a:schemeClr val="bg1"/>
              </a:solidFill>
              <a:latin typeface="Footlight MT Light" pitchFamily="18" charset="0"/>
            </a:endParaRPr>
          </a:p>
        </p:txBody>
      </p:sp>
      <p:sp>
        <p:nvSpPr>
          <p:cNvPr id="5" name="Content Placeholder 4"/>
          <p:cNvSpPr>
            <a:spLocks noGrp="1"/>
          </p:cNvSpPr>
          <p:nvPr>
            <p:ph idx="1"/>
          </p:nvPr>
        </p:nvSpPr>
        <p:spPr>
          <a:xfrm>
            <a:off x="762000" y="1828800"/>
            <a:ext cx="7010400" cy="1806608"/>
          </a:xfrm>
          <a:prstGeom prst="wave">
            <a:avLst>
              <a:gd name="adj1" fmla="val 12500"/>
              <a:gd name="adj2" fmla="val 0"/>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a:bodyPr>
          <a:lstStyle/>
          <a:p>
            <a:pPr algn="ctr"/>
            <a:r>
              <a:rPr lang="en-US" sz="2800" dirty="0" smtClean="0">
                <a:latin typeface="Bodoni MT Black" pitchFamily="18" charset="0"/>
              </a:rPr>
              <a:t>Acts that make a woman financially dependent on the offender</a:t>
            </a:r>
            <a:endParaRPr lang="en-US" sz="2800" dirty="0">
              <a:latin typeface="Bodoni MT Black" pitchFamily="18" charset="0"/>
            </a:endParaRPr>
          </a:p>
        </p:txBody>
      </p:sp>
      <p:pic>
        <p:nvPicPr>
          <p:cNvPr id="6" name="Picture 5" descr="images.jpg"/>
          <p:cNvPicPr>
            <a:picLocks noChangeAspect="1"/>
          </p:cNvPicPr>
          <p:nvPr/>
        </p:nvPicPr>
        <p:blipFill>
          <a:blip r:embed="rId2" cstate="print"/>
          <a:stretch>
            <a:fillRect/>
          </a:stretch>
        </p:blipFill>
        <p:spPr>
          <a:xfrm>
            <a:off x="3810000" y="3276600"/>
            <a:ext cx="4765813" cy="3200400"/>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xit" presetSubtype="0" fill="hold" grpId="1" nodeType="clickEffect">
                                  <p:stCondLst>
                                    <p:cond delay="0"/>
                                  </p:stCondLst>
                                  <p:childTnLst>
                                    <p:anim calcmode="discrete" valueType="str">
                                      <p:cBhvr>
                                        <p:cTn id="16" dur="1000"/>
                                        <p:tgtEl>
                                          <p:spTgt spid="5"/>
                                        </p:tgtEl>
                                        <p:attrNameLst>
                                          <p:attrName>style.visibility</p:attrName>
                                        </p:attrNameLst>
                                      </p:cBhvr>
                                      <p:tavLst>
                                        <p:tav tm="0">
                                          <p:val>
                                            <p:strVal val="hidden"/>
                                          </p:val>
                                        </p:tav>
                                        <p:tav tm="50000">
                                          <p:val>
                                            <p:strVal val="visible"/>
                                          </p:val>
                                        </p:tav>
                                      </p:tavLst>
                                    </p:anim>
                                    <p:set>
                                      <p:cBhvr>
                                        <p:cTn id="17" dur="1" fill="hold">
                                          <p:stCondLst>
                                            <p:cond delay="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990600" y="5105400"/>
            <a:ext cx="6019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990600" y="4572000"/>
            <a:ext cx="7162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990600" y="3581400"/>
            <a:ext cx="7010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1295400" y="2895600"/>
            <a:ext cx="6705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latin typeface="Elephant" pitchFamily="18" charset="0"/>
              </a:rPr>
              <a:t>Who are protected under the law?</a:t>
            </a:r>
            <a:endParaRPr lang="en-US" dirty="0">
              <a:latin typeface="Elephant" pitchFamily="18" charset="0"/>
            </a:endParaRPr>
          </a:p>
        </p:txBody>
      </p:sp>
      <p:sp>
        <p:nvSpPr>
          <p:cNvPr id="3" name="Content Placeholder 2"/>
          <p:cNvSpPr>
            <a:spLocks noGrp="1"/>
          </p:cNvSpPr>
          <p:nvPr>
            <p:ph idx="1"/>
          </p:nvPr>
        </p:nvSpPr>
        <p:spPr/>
        <p:txBody>
          <a:bodyPr/>
          <a:lstStyle/>
          <a:p>
            <a:r>
              <a:rPr lang="en-US" dirty="0" smtClean="0">
                <a:solidFill>
                  <a:schemeClr val="bg1"/>
                </a:solidFill>
                <a:latin typeface="Britannic Bold" pitchFamily="34" charset="0"/>
              </a:rPr>
              <a:t>The anti-VAWC Acts protect their women and their children, specifically</a:t>
            </a:r>
          </a:p>
          <a:p>
            <a:r>
              <a:rPr lang="en-US" dirty="0" smtClean="0">
                <a:solidFill>
                  <a:schemeClr val="bg1"/>
                </a:solidFill>
                <a:latin typeface="Britannic Bold" pitchFamily="34" charset="0"/>
              </a:rPr>
              <a:t>1.</a:t>
            </a:r>
            <a:r>
              <a:rPr lang="en-US" dirty="0" smtClean="0">
                <a:latin typeface="Britannic Bold" pitchFamily="34" charset="0"/>
              </a:rPr>
              <a:t> </a:t>
            </a:r>
            <a:r>
              <a:rPr lang="en-US" dirty="0" smtClean="0">
                <a:solidFill>
                  <a:schemeClr val="bg1"/>
                </a:solidFill>
                <a:latin typeface="Britannic Bold" pitchFamily="34" charset="0"/>
              </a:rPr>
              <a:t>Wife or former wife of the offender </a:t>
            </a:r>
          </a:p>
          <a:p>
            <a:r>
              <a:rPr lang="en-US" dirty="0" smtClean="0">
                <a:solidFill>
                  <a:schemeClr val="bg1"/>
                </a:solidFill>
                <a:latin typeface="Britannic Bold" pitchFamily="34" charset="0"/>
              </a:rPr>
              <a:t>2. Woman with whom the offender has or had a dating or sexual relationships</a:t>
            </a:r>
          </a:p>
          <a:p>
            <a:r>
              <a:rPr lang="en-US" dirty="0" smtClean="0">
                <a:solidFill>
                  <a:schemeClr val="bg1"/>
                </a:solidFill>
                <a:latin typeface="Britannic Bold" pitchFamily="34" charset="0"/>
              </a:rPr>
              <a:t>3. the  mother of the child of the offender</a:t>
            </a:r>
          </a:p>
          <a:p>
            <a:r>
              <a:rPr lang="en-US" dirty="0" smtClean="0">
                <a:solidFill>
                  <a:schemeClr val="bg1"/>
                </a:solidFill>
                <a:latin typeface="Britannic Bold" pitchFamily="34" charset="0"/>
              </a:rPr>
              <a:t>4. the child, whether legitimate or illegitimate of the woman </a:t>
            </a:r>
            <a:endParaRPr lang="en-US" dirty="0">
              <a:solidFill>
                <a:schemeClr val="bg1"/>
              </a:solidFill>
              <a:latin typeface="Britannic Bold"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Elephant" pitchFamily="18" charset="0"/>
              </a:rPr>
              <a:t>Who are punished by the law?</a:t>
            </a:r>
            <a:endParaRPr lang="en-US" dirty="0">
              <a:latin typeface="Elephant" pitchFamily="18" charset="0"/>
            </a:endParaRPr>
          </a:p>
        </p:txBody>
      </p:sp>
      <p:sp>
        <p:nvSpPr>
          <p:cNvPr id="3" name="Content Placeholder 2"/>
          <p:cNvSpPr>
            <a:spLocks noGrp="1"/>
          </p:cNvSpPr>
          <p:nvPr>
            <p:ph idx="1"/>
          </p:nvPr>
        </p:nvSpPr>
        <p:spPr/>
        <p:txBody>
          <a:bodyPr/>
          <a:lstStyle/>
          <a:p>
            <a:pPr algn="just"/>
            <a:r>
              <a:rPr lang="en-US" dirty="0" smtClean="0">
                <a:solidFill>
                  <a:schemeClr val="bg1"/>
                </a:solidFill>
                <a:latin typeface="Britannic Bold" pitchFamily="34" charset="0"/>
              </a:rPr>
              <a:t>The following are liable:</a:t>
            </a:r>
          </a:p>
          <a:p>
            <a:pPr marL="578358" indent="-514350" algn="just">
              <a:buAutoNum type="arabicPeriod"/>
            </a:pPr>
            <a:r>
              <a:rPr lang="en-US" dirty="0" smtClean="0">
                <a:solidFill>
                  <a:schemeClr val="bg1"/>
                </a:solidFill>
                <a:latin typeface="Britannic Bold" pitchFamily="34" charset="0"/>
              </a:rPr>
              <a:t>Husband or former husbands </a:t>
            </a:r>
          </a:p>
          <a:p>
            <a:pPr marL="578358" indent="-514350" algn="just">
              <a:buAutoNum type="arabicPeriod"/>
            </a:pPr>
            <a:r>
              <a:rPr lang="en-US" dirty="0" smtClean="0">
                <a:solidFill>
                  <a:schemeClr val="bg1"/>
                </a:solidFill>
                <a:latin typeface="Britannic Bold" pitchFamily="34" charset="0"/>
              </a:rPr>
              <a:t>Any person with whom the victim has or  had a sexual or dating relationships (e.g. boyfriends, live-in partners, or lesbian partners)</a:t>
            </a:r>
          </a:p>
          <a:p>
            <a:pPr marL="578358" indent="-514350" algn="just">
              <a:buAutoNum type="arabicPeriod"/>
            </a:pPr>
            <a:r>
              <a:rPr lang="en-US" dirty="0" smtClean="0">
                <a:solidFill>
                  <a:schemeClr val="bg1"/>
                </a:solidFill>
                <a:latin typeface="Britannic Bold" pitchFamily="34" charset="0"/>
              </a:rPr>
              <a:t>Any person with whom the victim has a common child </a:t>
            </a:r>
          </a:p>
          <a:p>
            <a:pPr marL="578358" indent="-514350" algn="just">
              <a:buAutoNum type="arabicPeriod"/>
            </a:pPr>
            <a:r>
              <a:rPr lang="en-US" dirty="0" smtClean="0">
                <a:solidFill>
                  <a:schemeClr val="bg1"/>
                </a:solidFill>
                <a:latin typeface="Britannic Bold" pitchFamily="34" charset="0"/>
              </a:rPr>
              <a:t>Father of the child-victim</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114</TotalTime>
  <Words>313</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VIOLENCE AGAINST WOMEN</vt:lpstr>
      <vt:lpstr>What is VAW?</vt:lpstr>
      <vt:lpstr>Slide 3</vt:lpstr>
      <vt:lpstr>What are the Different Acts of Violence ?</vt:lpstr>
      <vt:lpstr>2. SEXUAL VIOLENCE</vt:lpstr>
      <vt:lpstr>3. PSYCHOLOGICAL VIOLENCE</vt:lpstr>
      <vt:lpstr>4. ECONOMIC ABUSE </vt:lpstr>
      <vt:lpstr>Who are protected under the law?</vt:lpstr>
      <vt:lpstr>Who are punished by the law?</vt:lpstr>
      <vt:lpstr>What can a victim of violence do?</vt:lpstr>
      <vt:lpstr>What are the Penalties for committing VAW?</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AGAINST WOMEN</dc:title>
  <dc:creator>Lenovo</dc:creator>
  <cp:lastModifiedBy>Lenovo</cp:lastModifiedBy>
  <cp:revision>10</cp:revision>
  <dcterms:created xsi:type="dcterms:W3CDTF">2013-11-21T23:28:32Z</dcterms:created>
  <dcterms:modified xsi:type="dcterms:W3CDTF">2015-05-05T06:35:58Z</dcterms:modified>
</cp:coreProperties>
</file>