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75" r:id="rId3"/>
    <p:sldId id="276" r:id="rId4"/>
    <p:sldId id="256" r:id="rId5"/>
    <p:sldId id="271" r:id="rId6"/>
    <p:sldId id="272" r:id="rId7"/>
    <p:sldId id="257" r:id="rId8"/>
    <p:sldId id="277" r:id="rId9"/>
    <p:sldId id="279" r:id="rId10"/>
    <p:sldId id="259" r:id="rId11"/>
    <p:sldId id="280" r:id="rId12"/>
    <p:sldId id="273" r:id="rId13"/>
    <p:sldId id="258" r:id="rId14"/>
    <p:sldId id="281" r:id="rId15"/>
    <p:sldId id="282" r:id="rId16"/>
    <p:sldId id="283" r:id="rId17"/>
    <p:sldId id="274" r:id="rId18"/>
    <p:sldId id="260" r:id="rId19"/>
    <p:sldId id="261" r:id="rId20"/>
    <p:sldId id="284" r:id="rId21"/>
    <p:sldId id="285" r:id="rId22"/>
    <p:sldId id="263" r:id="rId23"/>
    <p:sldId id="286" r:id="rId24"/>
    <p:sldId id="287" r:id="rId25"/>
    <p:sldId id="288" r:id="rId26"/>
    <p:sldId id="264" r:id="rId27"/>
    <p:sldId id="289" r:id="rId28"/>
    <p:sldId id="290" r:id="rId29"/>
    <p:sldId id="265" r:id="rId30"/>
    <p:sldId id="291" r:id="rId31"/>
    <p:sldId id="293" r:id="rId32"/>
    <p:sldId id="294" r:id="rId33"/>
    <p:sldId id="267" r:id="rId34"/>
    <p:sldId id="295" r:id="rId35"/>
    <p:sldId id="296" r:id="rId36"/>
    <p:sldId id="268" r:id="rId37"/>
    <p:sldId id="297" r:id="rId38"/>
    <p:sldId id="266" r:id="rId39"/>
    <p:sldId id="299" r:id="rId40"/>
    <p:sldId id="300" r:id="rId41"/>
    <p:sldId id="298" r:id="rId42"/>
    <p:sldId id="269" r:id="rId43"/>
    <p:sldId id="270" r:id="rId44"/>
    <p:sldId id="301" r:id="rId45"/>
    <p:sldId id="30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3262CE-31F3-40EA-BCD6-427971429C29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9F7DEF-6987-4FCC-8325-A237E4744D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457200" y="228600"/>
            <a:ext cx="8382000" cy="62484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…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Sinasabing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ang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u="sng" dirty="0" err="1" smtClean="0">
                <a:solidFill>
                  <a:schemeClr val="tx1"/>
                </a:solidFill>
                <a:latin typeface="Impact" pitchFamily="34" charset="0"/>
              </a:rPr>
              <a:t>sibilisasyon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at </a:t>
            </a:r>
            <a:r>
              <a:rPr lang="en-US" sz="4400" u="sng" dirty="0" err="1" smtClean="0">
                <a:solidFill>
                  <a:schemeClr val="tx1"/>
                </a:solidFill>
                <a:latin typeface="Impact" pitchFamily="34" charset="0"/>
              </a:rPr>
              <a:t>kabihasnan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ay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umiiral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kapag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ang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tao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u="sng" dirty="0" smtClean="0">
                <a:solidFill>
                  <a:srgbClr val="FF0000"/>
                </a:solidFill>
                <a:latin typeface="Impact" pitchFamily="34" charset="0"/>
              </a:rPr>
              <a:t>ay </a:t>
            </a:r>
            <a:r>
              <a:rPr lang="en-US" sz="4400" u="sng" dirty="0" err="1" smtClean="0">
                <a:solidFill>
                  <a:schemeClr val="tx1"/>
                </a:solidFill>
                <a:latin typeface="Impact" pitchFamily="34" charset="0"/>
              </a:rPr>
              <a:t>marunong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u="sng" dirty="0" err="1" smtClean="0">
                <a:solidFill>
                  <a:schemeClr val="tx1"/>
                </a:solidFill>
                <a:latin typeface="Impact" pitchFamily="34" charset="0"/>
              </a:rPr>
              <a:t>bumasa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 at </a:t>
            </a:r>
            <a:r>
              <a:rPr lang="en-US" sz="4400" u="sng" dirty="0" err="1" smtClean="0">
                <a:solidFill>
                  <a:schemeClr val="tx1"/>
                </a:solidFill>
                <a:latin typeface="Impact" pitchFamily="34" charset="0"/>
              </a:rPr>
              <a:t>sumulat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pati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na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Impact" pitchFamily="34" charset="0"/>
              </a:rPr>
              <a:t>ang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Impact" pitchFamily="34" charset="0"/>
              </a:rPr>
              <a:t>kakayahan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 at </a:t>
            </a:r>
            <a:r>
              <a:rPr lang="en-US" sz="4400" dirty="0" err="1" smtClean="0">
                <a:solidFill>
                  <a:schemeClr val="tx1"/>
                </a:solidFill>
                <a:latin typeface="Impact" pitchFamily="34" charset="0"/>
              </a:rPr>
              <a:t>talino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Impact" pitchFamily="34" charset="0"/>
              </a:rPr>
              <a:t>sa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u="sng" dirty="0" err="1" smtClean="0">
                <a:solidFill>
                  <a:schemeClr val="tx1"/>
                </a:solidFill>
                <a:latin typeface="Impact" pitchFamily="34" charset="0"/>
              </a:rPr>
              <a:t>pagtatala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u="sng" dirty="0" err="1" smtClean="0">
                <a:solidFill>
                  <a:schemeClr val="tx1"/>
                </a:solidFill>
                <a:latin typeface="Impact" pitchFamily="34" charset="0"/>
              </a:rPr>
              <a:t>ng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u="sng" dirty="0" err="1" smtClean="0">
                <a:solidFill>
                  <a:schemeClr val="tx1"/>
                </a:solidFill>
                <a:latin typeface="Impact" pitchFamily="34" charset="0"/>
              </a:rPr>
              <a:t>kasaysayan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ng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kanilang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pamumuhay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. </a:t>
            </a:r>
            <a:endParaRPr lang="en-US" sz="4400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228600"/>
            <a:ext cx="7162800" cy="1295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Curlz MT" pitchFamily="82" charset="0"/>
              </a:rPr>
              <a:t>Panahong</a:t>
            </a:r>
            <a:r>
              <a:rPr lang="en-US" sz="6600" b="1" dirty="0" smtClean="0">
                <a:latin typeface="Curlz MT" pitchFamily="82" charset="0"/>
              </a:rPr>
              <a:t> </a:t>
            </a:r>
            <a:r>
              <a:rPr lang="en-US" sz="6600" b="1" dirty="0" err="1" smtClean="0">
                <a:latin typeface="Curlz MT" pitchFamily="82" charset="0"/>
              </a:rPr>
              <a:t>Mesolitiko</a:t>
            </a:r>
            <a:endParaRPr lang="en-US" sz="66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1524000"/>
            <a:ext cx="8382000" cy="51054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endParaRPr lang="en-US" sz="60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6000" dirty="0" err="1" smtClean="0">
                <a:latin typeface="Impact" pitchFamily="34" charset="0"/>
              </a:rPr>
              <a:t>Magpa-amo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ng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hayop</a:t>
            </a:r>
            <a:endParaRPr lang="en-US" sz="60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endParaRPr lang="en-US" sz="60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6000" dirty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Gumawa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ng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mga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damit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galing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sa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balat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ng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hayop</a:t>
            </a:r>
            <a:endParaRPr lang="en-US" sz="60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endParaRPr lang="en-US" sz="6000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228600"/>
            <a:ext cx="7162800" cy="1295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Curlz MT" pitchFamily="82" charset="0"/>
              </a:rPr>
              <a:t>Panahong</a:t>
            </a:r>
            <a:r>
              <a:rPr lang="en-US" sz="6600" b="1" dirty="0" smtClean="0">
                <a:latin typeface="Curlz MT" pitchFamily="82" charset="0"/>
              </a:rPr>
              <a:t> </a:t>
            </a:r>
            <a:r>
              <a:rPr lang="en-US" sz="6600" b="1" dirty="0" err="1" smtClean="0">
                <a:latin typeface="Curlz MT" pitchFamily="82" charset="0"/>
              </a:rPr>
              <a:t>Mesolitiko</a:t>
            </a:r>
            <a:endParaRPr lang="en-US" sz="66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1600200"/>
            <a:ext cx="8229600" cy="48768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6600" dirty="0" err="1" smtClean="0">
                <a:latin typeface="Impact" pitchFamily="34" charset="0"/>
              </a:rPr>
              <a:t>Tumira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sa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pangpang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ng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ilog</a:t>
            </a:r>
            <a:endParaRPr lang="en-US" sz="66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6600" dirty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Pangingisda</a:t>
            </a:r>
            <a:endParaRPr lang="en-US" sz="66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6600" dirty="0">
                <a:latin typeface="Impact" pitchFamily="34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Impact" pitchFamily="34" charset="0"/>
              </a:rPr>
              <a:t>Transisyon</a:t>
            </a:r>
            <a:r>
              <a:rPr lang="en-US" sz="66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Impact" pitchFamily="34" charset="0"/>
              </a:rPr>
              <a:t>sa</a:t>
            </a:r>
            <a:r>
              <a:rPr lang="en-US" sz="66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Impact" pitchFamily="34" charset="0"/>
              </a:rPr>
              <a:t>P</a:t>
            </a:r>
            <a:r>
              <a:rPr lang="en-US" sz="6600" dirty="0" err="1" smtClean="0">
                <a:solidFill>
                  <a:srgbClr val="FF0000"/>
                </a:solidFill>
                <a:latin typeface="Impact" pitchFamily="34" charset="0"/>
              </a:rPr>
              <a:t>anahong</a:t>
            </a:r>
            <a:r>
              <a:rPr lang="en-US" sz="66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Impact" pitchFamily="34" charset="0"/>
              </a:rPr>
              <a:t>Neolitiko</a:t>
            </a:r>
            <a:endParaRPr lang="en-US" sz="6600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ownloads\d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"/>
            <a:ext cx="61722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228600"/>
            <a:ext cx="7162800" cy="1295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Curlz MT" pitchFamily="82" charset="0"/>
              </a:rPr>
              <a:t>Panahong</a:t>
            </a:r>
            <a:r>
              <a:rPr lang="en-US" sz="6600" b="1" dirty="0" smtClean="0">
                <a:latin typeface="Curlz MT" pitchFamily="82" charset="0"/>
              </a:rPr>
              <a:t> </a:t>
            </a:r>
            <a:r>
              <a:rPr lang="en-US" sz="6600" b="1" dirty="0" err="1" smtClean="0">
                <a:latin typeface="Curlz MT" pitchFamily="82" charset="0"/>
              </a:rPr>
              <a:t>Neolitiko</a:t>
            </a:r>
            <a:endParaRPr lang="en-US" sz="66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304800" y="1447800"/>
            <a:ext cx="8534400" cy="50292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7200" dirty="0" err="1" smtClean="0">
                <a:latin typeface="Impact" pitchFamily="34" charset="0"/>
              </a:rPr>
              <a:t>Pagsasaka</a:t>
            </a:r>
            <a:endParaRPr lang="en-US" sz="72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Rebolusyong</a:t>
            </a:r>
            <a:r>
              <a:rPr lang="en-US" sz="7200" dirty="0" smtClean="0">
                <a:latin typeface="Impact" pitchFamily="34" charset="0"/>
              </a:rPr>
              <a:t> Neolithic (</a:t>
            </a:r>
            <a:r>
              <a:rPr lang="en-US" sz="7200" dirty="0" err="1" smtClean="0">
                <a:latin typeface="Impact" pitchFamily="34" charset="0"/>
              </a:rPr>
              <a:t>Malawakang</a:t>
            </a: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pagtatanim</a:t>
            </a:r>
            <a:r>
              <a:rPr lang="en-US" sz="7200" dirty="0" smtClean="0">
                <a:latin typeface="Impact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228600"/>
            <a:ext cx="7162800" cy="1295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Curlz MT" pitchFamily="82" charset="0"/>
              </a:rPr>
              <a:t>Panahong</a:t>
            </a:r>
            <a:r>
              <a:rPr lang="en-US" sz="4000" b="1" dirty="0" smtClean="0">
                <a:latin typeface="Curlz MT" pitchFamily="82" charset="0"/>
              </a:rPr>
              <a:t> </a:t>
            </a:r>
            <a:r>
              <a:rPr lang="en-US" sz="4000" b="1" dirty="0" err="1" smtClean="0">
                <a:latin typeface="Curlz MT" pitchFamily="82" charset="0"/>
              </a:rPr>
              <a:t>Neolitiko</a:t>
            </a:r>
            <a:endParaRPr lang="en-US" sz="40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1447800"/>
            <a:ext cx="8382000" cy="50292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endParaRPr lang="en-US" sz="36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8000" dirty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Pag-alaga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ng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mga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hayop</a:t>
            </a:r>
            <a:endParaRPr lang="en-US" sz="80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Permanenteng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tirahan</a:t>
            </a:r>
            <a:endParaRPr lang="en-US" sz="80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228600"/>
            <a:ext cx="7162800" cy="1295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Curlz MT" pitchFamily="82" charset="0"/>
              </a:rPr>
              <a:t>Panahong</a:t>
            </a:r>
            <a:r>
              <a:rPr lang="en-US" sz="6600" b="1" dirty="0" smtClean="0">
                <a:latin typeface="Curlz MT" pitchFamily="82" charset="0"/>
              </a:rPr>
              <a:t> </a:t>
            </a:r>
            <a:r>
              <a:rPr lang="en-US" sz="6600" b="1" dirty="0" err="1" smtClean="0">
                <a:latin typeface="Curlz MT" pitchFamily="82" charset="0"/>
              </a:rPr>
              <a:t>Neolitiko</a:t>
            </a:r>
            <a:endParaRPr lang="en-US" sz="66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1600200"/>
            <a:ext cx="8229600" cy="48768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endParaRPr lang="en-US" sz="88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8800" dirty="0" err="1" smtClean="0">
                <a:latin typeface="Impact" pitchFamily="34" charset="0"/>
              </a:rPr>
              <a:t>Pamayanan</a:t>
            </a:r>
            <a:endParaRPr lang="en-US" sz="88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8800" dirty="0">
                <a:latin typeface="Impact" pitchFamily="34" charset="0"/>
              </a:rPr>
              <a:t> </a:t>
            </a:r>
            <a:r>
              <a:rPr lang="en-US" sz="8800" dirty="0" err="1" smtClean="0">
                <a:latin typeface="Impact" pitchFamily="34" charset="0"/>
              </a:rPr>
              <a:t>Iba’t</a:t>
            </a:r>
            <a:r>
              <a:rPr lang="en-US" sz="8800" dirty="0" smtClean="0">
                <a:latin typeface="Impact" pitchFamily="34" charset="0"/>
              </a:rPr>
              <a:t> </a:t>
            </a:r>
            <a:r>
              <a:rPr lang="en-US" sz="8800" dirty="0" err="1" smtClean="0">
                <a:latin typeface="Impact" pitchFamily="34" charset="0"/>
              </a:rPr>
              <a:t>ibang</a:t>
            </a:r>
            <a:r>
              <a:rPr lang="en-US" sz="8800" dirty="0" smtClean="0">
                <a:latin typeface="Impact" pitchFamily="34" charset="0"/>
              </a:rPr>
              <a:t> </a:t>
            </a:r>
            <a:r>
              <a:rPr lang="en-US" sz="8800" dirty="0" err="1" smtClean="0">
                <a:latin typeface="Impact" pitchFamily="34" charset="0"/>
              </a:rPr>
              <a:t>kasanayan</a:t>
            </a:r>
            <a:r>
              <a:rPr lang="en-US" sz="8800" dirty="0" smtClean="0">
                <a:latin typeface="Impact" pitchFamily="34" charset="0"/>
              </a:rPr>
              <a:t> </a:t>
            </a:r>
          </a:p>
          <a:p>
            <a:pPr algn="ctr">
              <a:buFont typeface="Arial" charset="0"/>
              <a:buChar char="•"/>
            </a:pPr>
            <a:endParaRPr lang="en-US" sz="8800" dirty="0">
              <a:solidFill>
                <a:schemeClr val="tx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228600"/>
            <a:ext cx="7162800" cy="1295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Curlz MT" pitchFamily="82" charset="0"/>
              </a:rPr>
              <a:t>Panahong</a:t>
            </a:r>
            <a:r>
              <a:rPr lang="en-US" sz="6600" b="1" dirty="0" smtClean="0">
                <a:latin typeface="Curlz MT" pitchFamily="82" charset="0"/>
              </a:rPr>
              <a:t> </a:t>
            </a:r>
            <a:r>
              <a:rPr lang="en-US" sz="6600" b="1" dirty="0" err="1" smtClean="0">
                <a:latin typeface="Curlz MT" pitchFamily="82" charset="0"/>
              </a:rPr>
              <a:t>Neolitiko</a:t>
            </a:r>
            <a:endParaRPr lang="en-US" sz="66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1600200"/>
            <a:ext cx="8229600" cy="48768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9600" dirty="0" err="1" smtClean="0">
                <a:solidFill>
                  <a:schemeClr val="tx1"/>
                </a:solidFill>
                <a:latin typeface="Impact" pitchFamily="34" charset="0"/>
              </a:rPr>
              <a:t>Pag-uuri</a:t>
            </a:r>
            <a:r>
              <a:rPr lang="en-US" sz="96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  <a:latin typeface="Impact" pitchFamily="34" charset="0"/>
              </a:rPr>
              <a:t>sa</a:t>
            </a:r>
            <a:r>
              <a:rPr lang="en-US" sz="96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  <a:latin typeface="Impact" pitchFamily="34" charset="0"/>
              </a:rPr>
              <a:t>lipunan</a:t>
            </a:r>
            <a:endParaRPr lang="en-US" sz="9600" dirty="0" smtClean="0">
              <a:solidFill>
                <a:schemeClr val="tx1"/>
              </a:solidFill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9600" dirty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  <a:latin typeface="Impact" pitchFamily="34" charset="0"/>
              </a:rPr>
              <a:t>Kabihasnan</a:t>
            </a:r>
            <a:endParaRPr lang="en-US" sz="9600" dirty="0">
              <a:solidFill>
                <a:schemeClr val="tx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Downloads\plan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"/>
            <a:ext cx="64770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228600"/>
            <a:ext cx="7162800" cy="1295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Curlz MT" pitchFamily="82" charset="0"/>
              </a:rPr>
              <a:t>Panahong</a:t>
            </a:r>
            <a:r>
              <a:rPr lang="en-US" sz="6600" b="1" dirty="0" smtClean="0">
                <a:latin typeface="Curlz MT" pitchFamily="82" charset="0"/>
              </a:rPr>
              <a:t> Metal</a:t>
            </a:r>
            <a:endParaRPr lang="en-US" sz="66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228600" y="1600200"/>
            <a:ext cx="8458200" cy="48768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Panahon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ng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Tanso</a:t>
            </a:r>
            <a:endParaRPr lang="en-US" sz="66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6600" dirty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Panahon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ng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Bronse</a:t>
            </a:r>
            <a:endParaRPr lang="en-US" sz="66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Panahon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ng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Bakal</a:t>
            </a:r>
            <a:endParaRPr lang="en-US" sz="66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457200" y="228600"/>
            <a:ext cx="8382000" cy="63246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Sa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mga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ilog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lambak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nagsimula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ang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mga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kauna-unahang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kabihasnan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Asya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. 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Mga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lupaing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naaangkop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sa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pagsasaka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upang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makapagtanim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at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maging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permanenteng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tirahan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457200" y="228600"/>
            <a:ext cx="8382000" cy="62484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Nakakamit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ito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dahil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sa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pag-unlad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ng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kanilang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pagkatao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.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Ang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sama</a:t>
            </a:r>
            <a:r>
              <a:rPr lang="en-US" sz="6000" dirty="0" err="1">
                <a:solidFill>
                  <a:srgbClr val="FF0000"/>
                </a:solidFill>
                <a:latin typeface="Impact" pitchFamily="34" charset="0"/>
              </a:rPr>
              <a:t>-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samang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Impact" pitchFamily="34" charset="0"/>
              </a:rPr>
              <a:t>kakayahan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ang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pinanggalingan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Impact" pitchFamily="34" charset="0"/>
              </a:rPr>
              <a:t>ng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000" u="sng" dirty="0" err="1" smtClean="0">
                <a:solidFill>
                  <a:schemeClr val="tx1"/>
                </a:solidFill>
                <a:latin typeface="Impact" pitchFamily="34" charset="0"/>
              </a:rPr>
              <a:t>sibilisasyon</a:t>
            </a:r>
            <a:r>
              <a:rPr lang="en-US" sz="6000" dirty="0" smtClean="0">
                <a:solidFill>
                  <a:srgbClr val="FF0000"/>
                </a:solidFill>
                <a:latin typeface="Impact" pitchFamily="34" charset="0"/>
              </a:rPr>
              <a:t>. </a:t>
            </a:r>
            <a:endParaRPr lang="en-US" sz="6000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304800" y="228600"/>
            <a:ext cx="8610600" cy="66294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Sa 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Mesopotamia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na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nasa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pagitan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ng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Tigris at Euphrates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,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namuhay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ang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mga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Sumerians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, 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Huang Ho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na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nasa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China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umunlad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ang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pamayanang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Shang 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at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sa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mga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Impact" pitchFamily="34" charset="0"/>
              </a:rPr>
              <a:t>baybayin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Impact" pitchFamily="34" charset="0"/>
              </a:rPr>
              <a:t>ng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Impact" pitchFamily="34" charset="0"/>
              </a:rPr>
              <a:t>ilog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u="sng" dirty="0" smtClean="0">
                <a:solidFill>
                  <a:schemeClr val="tx1"/>
                </a:solidFill>
                <a:latin typeface="Impact" pitchFamily="34" charset="0"/>
              </a:rPr>
              <a:t>Indus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nagsimulang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bumuo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ng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permanenteng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panirahan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ang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Impact" pitchFamily="34" charset="0"/>
              </a:rPr>
              <a:t>mga</a:t>
            </a:r>
            <a:r>
              <a:rPr lang="en-US" sz="44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Indus. </a:t>
            </a:r>
            <a:endParaRPr lang="en-US" sz="4400" dirty="0" smtClean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457200" y="228600"/>
            <a:ext cx="8382000" cy="63246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Nalinang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ang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mga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kasanayan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sa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ibat’ibang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larangan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na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nagpaunlad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sa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kanilang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pamumuhay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. Sa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mga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ilog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na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ito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hinarap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mga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sinaunang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tao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ang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hamon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kalikasan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upang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mabuhay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9144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8000" dirty="0" err="1" smtClean="0">
                <a:latin typeface="Impact" pitchFamily="34" charset="0"/>
              </a:rPr>
              <a:t>Saan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nagsimula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ang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mga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kauna-unahang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kabihasnan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ng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Asya</a:t>
            </a:r>
            <a:r>
              <a:rPr lang="en-US" sz="8000" dirty="0" smtClean="0">
                <a:latin typeface="Impact" pitchFamily="34" charset="0"/>
              </a:rPr>
              <a:t>?</a:t>
            </a:r>
          </a:p>
          <a:p>
            <a:pPr marL="514350" indent="-514350"/>
            <a:endParaRPr lang="en-US" sz="3200" dirty="0" smtClean="0">
              <a:latin typeface="Impact" pitchFamily="34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latin typeface="Impact" pitchFamily="34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85800"/>
            <a:ext cx="7924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>
                <a:latin typeface="Impact" pitchFamily="34" charset="0"/>
              </a:rPr>
              <a:t>2</a:t>
            </a:r>
            <a:r>
              <a:rPr lang="en-US" sz="9600" dirty="0" smtClean="0">
                <a:latin typeface="Impact" pitchFamily="34" charset="0"/>
              </a:rPr>
              <a:t>. </a:t>
            </a:r>
            <a:r>
              <a:rPr lang="en-US" sz="9600" dirty="0" err="1" smtClean="0">
                <a:latin typeface="Impact" pitchFamily="34" charset="0"/>
              </a:rPr>
              <a:t>Anong</a:t>
            </a:r>
            <a:r>
              <a:rPr lang="en-US" sz="9600" dirty="0" smtClean="0">
                <a:latin typeface="Impact" pitchFamily="34" charset="0"/>
              </a:rPr>
              <a:t> </a:t>
            </a:r>
            <a:r>
              <a:rPr lang="en-US" sz="9600" dirty="0" err="1" smtClean="0">
                <a:latin typeface="Impact" pitchFamily="34" charset="0"/>
              </a:rPr>
              <a:t>uri</a:t>
            </a:r>
            <a:r>
              <a:rPr lang="en-US" sz="9600" dirty="0" smtClean="0">
                <a:latin typeface="Impact" pitchFamily="34" charset="0"/>
              </a:rPr>
              <a:t> </a:t>
            </a:r>
            <a:r>
              <a:rPr lang="en-US" sz="9600" dirty="0" err="1" smtClean="0">
                <a:latin typeface="Impact" pitchFamily="34" charset="0"/>
              </a:rPr>
              <a:t>ng</a:t>
            </a:r>
            <a:r>
              <a:rPr lang="en-US" sz="9600" dirty="0" smtClean="0">
                <a:latin typeface="Impact" pitchFamily="34" charset="0"/>
              </a:rPr>
              <a:t> </a:t>
            </a:r>
            <a:r>
              <a:rPr lang="en-US" sz="9600" dirty="0" err="1" smtClean="0">
                <a:latin typeface="Impact" pitchFamily="34" charset="0"/>
              </a:rPr>
              <a:t>lupa</a:t>
            </a:r>
            <a:r>
              <a:rPr lang="en-US" sz="9600" dirty="0" smtClean="0">
                <a:latin typeface="Impact" pitchFamily="34" charset="0"/>
              </a:rPr>
              <a:t> </a:t>
            </a:r>
            <a:r>
              <a:rPr lang="en-US" sz="9600" dirty="0" err="1" smtClean="0">
                <a:latin typeface="Impact" pitchFamily="34" charset="0"/>
              </a:rPr>
              <a:t>mayroon</a:t>
            </a:r>
            <a:r>
              <a:rPr lang="en-US" sz="9600" dirty="0" smtClean="0">
                <a:latin typeface="Impact" pitchFamily="34" charset="0"/>
              </a:rPr>
              <a:t> </a:t>
            </a:r>
            <a:r>
              <a:rPr lang="en-US" sz="9600" dirty="0" err="1" smtClean="0">
                <a:latin typeface="Impact" pitchFamily="34" charset="0"/>
              </a:rPr>
              <a:t>sa</a:t>
            </a:r>
            <a:r>
              <a:rPr lang="en-US" sz="9600" dirty="0" smtClean="0">
                <a:latin typeface="Impact" pitchFamily="34" charset="0"/>
              </a:rPr>
              <a:t> </a:t>
            </a:r>
            <a:r>
              <a:rPr lang="en-US" sz="9600" dirty="0" err="1" smtClean="0">
                <a:latin typeface="Impact" pitchFamily="34" charset="0"/>
              </a:rPr>
              <a:t>lugar</a:t>
            </a:r>
            <a:r>
              <a:rPr lang="en-US" sz="9600" dirty="0" smtClean="0">
                <a:latin typeface="Impact" pitchFamily="34" charset="0"/>
              </a:rPr>
              <a:t> </a:t>
            </a:r>
            <a:r>
              <a:rPr lang="en-US" sz="9600" dirty="0" err="1" smtClean="0">
                <a:latin typeface="Impact" pitchFamily="34" charset="0"/>
              </a:rPr>
              <a:t>na</a:t>
            </a:r>
            <a:r>
              <a:rPr lang="en-US" sz="9600" dirty="0" smtClean="0">
                <a:latin typeface="Impact" pitchFamily="34" charset="0"/>
              </a:rPr>
              <a:t> </a:t>
            </a:r>
            <a:r>
              <a:rPr lang="en-US" sz="9600" dirty="0" err="1" smtClean="0">
                <a:latin typeface="Impact" pitchFamily="34" charset="0"/>
              </a:rPr>
              <a:t>ito</a:t>
            </a:r>
            <a:r>
              <a:rPr lang="en-US" sz="9600" dirty="0" smtClean="0">
                <a:latin typeface="Impact" pitchFamily="34" charset="0"/>
              </a:rPr>
              <a:t>?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Impact" pitchFamily="34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85800"/>
            <a:ext cx="79248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7200" dirty="0" smtClean="0">
                <a:latin typeface="Impact" pitchFamily="34" charset="0"/>
              </a:rPr>
              <a:t>3. </a:t>
            </a:r>
            <a:r>
              <a:rPr lang="en-US" sz="7200" dirty="0" err="1" smtClean="0">
                <a:latin typeface="Impact" pitchFamily="34" charset="0"/>
              </a:rPr>
              <a:t>Ano</a:t>
            </a: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ang</a:t>
            </a: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pakinabang</a:t>
            </a: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ng</a:t>
            </a: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naturang</a:t>
            </a: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lupa</a:t>
            </a: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sa</a:t>
            </a: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mga</a:t>
            </a: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sinaunang</a:t>
            </a: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tao</a:t>
            </a:r>
            <a:r>
              <a:rPr lang="en-US" sz="7200" dirty="0" smtClean="0">
                <a:latin typeface="Impact" pitchFamily="34" charset="0"/>
              </a:rPr>
              <a:t>?</a:t>
            </a:r>
          </a:p>
          <a:p>
            <a:pPr marL="514350" indent="-514350"/>
            <a:endParaRPr lang="en-US" sz="7200" dirty="0" smtClean="0">
              <a:latin typeface="Impact" pitchFamily="34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latin typeface="Impact" pitchFamily="34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858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en-US" sz="3200" dirty="0" smtClean="0">
              <a:latin typeface="Impact" pitchFamily="34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latin typeface="Impact" pitchFamily="34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Impact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533400"/>
          <a:ext cx="8229600" cy="54101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207713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Impact" pitchFamily="34" charset="0"/>
                        </a:rPr>
                        <a:t>Kabihasnan</a:t>
                      </a:r>
                      <a:endParaRPr lang="en-US" sz="4000" dirty="0"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Impact" pitchFamily="34" charset="0"/>
                        </a:rPr>
                        <a:t>Pinag-usbungan</a:t>
                      </a:r>
                      <a:r>
                        <a:rPr lang="en-US" sz="4000" baseline="0" dirty="0" smtClean="0">
                          <a:latin typeface="Impact" pitchFamily="34" charset="0"/>
                        </a:rPr>
                        <a:t> </a:t>
                      </a:r>
                      <a:endParaRPr lang="en-US" sz="4000" dirty="0"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Impact" pitchFamily="34" charset="0"/>
                        </a:rPr>
                        <a:t>Bansa</a:t>
                      </a:r>
                      <a:endParaRPr lang="en-US" sz="4000" dirty="0">
                        <a:latin typeface="Impact" pitchFamily="34" charset="0"/>
                      </a:endParaRPr>
                    </a:p>
                  </a:txBody>
                  <a:tcPr/>
                </a:tc>
              </a:tr>
              <a:tr h="1111023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</a:tr>
              <a:tr h="1111023"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</a:tr>
              <a:tr h="1111023"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Curlz MT" pitchFamily="82" charset="0"/>
              </a:rPr>
              <a:t>Kabihasnang</a:t>
            </a:r>
            <a:r>
              <a:rPr lang="en-US" sz="6600" b="1" dirty="0" smtClean="0">
                <a:latin typeface="Curlz MT" pitchFamily="82" charset="0"/>
              </a:rPr>
              <a:t> Sumer</a:t>
            </a:r>
            <a:endParaRPr lang="en-US" sz="66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304800" y="1143000"/>
            <a:ext cx="8382000" cy="54864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3200" dirty="0">
                <a:latin typeface="Impact" pitchFamily="34" charset="0"/>
              </a:rPr>
              <a:t> </a:t>
            </a:r>
            <a:r>
              <a:rPr lang="en-US" sz="5400" dirty="0" smtClean="0">
                <a:latin typeface="Impact" pitchFamily="34" charset="0"/>
              </a:rPr>
              <a:t>Mesopotamia – Cradle of Civilization</a:t>
            </a:r>
          </a:p>
          <a:p>
            <a:pPr algn="ctr">
              <a:buFontTx/>
              <a:buChar char="-"/>
            </a:pPr>
            <a:r>
              <a:rPr lang="en-US" sz="5400" dirty="0" err="1" smtClean="0">
                <a:latin typeface="Impact" pitchFamily="34" charset="0"/>
              </a:rPr>
              <a:t>Tinawag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na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u="sng" dirty="0" smtClean="0">
                <a:latin typeface="Impact" pitchFamily="34" charset="0"/>
              </a:rPr>
              <a:t>“Fertile Crescent”</a:t>
            </a:r>
          </a:p>
          <a:p>
            <a:pPr algn="ctr">
              <a:buFontTx/>
              <a:buChar char="-"/>
            </a:pPr>
            <a:r>
              <a:rPr lang="en-US" sz="5400" dirty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Ilog</a:t>
            </a:r>
            <a:r>
              <a:rPr lang="en-US" sz="5400" dirty="0" smtClean="0">
                <a:latin typeface="Impact" pitchFamily="34" charset="0"/>
              </a:rPr>
              <a:t> Tigris-Euphrates</a:t>
            </a:r>
          </a:p>
          <a:p>
            <a:pPr algn="ctr">
              <a:buFont typeface="Arial" charset="0"/>
              <a:buChar char="•"/>
            </a:pPr>
            <a:endParaRPr lang="en-US" sz="54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Curlz MT" pitchFamily="82" charset="0"/>
              </a:rPr>
              <a:t>Kabihasnang</a:t>
            </a:r>
            <a:r>
              <a:rPr lang="en-US" sz="7200" b="1" dirty="0" smtClean="0">
                <a:latin typeface="Curlz MT" pitchFamily="82" charset="0"/>
              </a:rPr>
              <a:t> Sumer</a:t>
            </a:r>
            <a:endParaRPr lang="en-US" sz="72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304800" y="1143000"/>
            <a:ext cx="8382000" cy="54864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endParaRPr lang="en-US" sz="60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6000" dirty="0" err="1" smtClean="0">
                <a:latin typeface="Impact" pitchFamily="34" charset="0"/>
              </a:rPr>
              <a:t>Pamayanang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Naitatag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Noong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Neolitiko</a:t>
            </a:r>
            <a:endParaRPr lang="en-US" sz="6000" dirty="0" smtClean="0">
              <a:latin typeface="Impact" pitchFamily="34" charset="0"/>
            </a:endParaRPr>
          </a:p>
          <a:p>
            <a:pPr algn="ctr">
              <a:buFontTx/>
              <a:buChar char="-"/>
            </a:pPr>
            <a:r>
              <a:rPr lang="en-US" sz="6000" dirty="0" smtClean="0">
                <a:latin typeface="Impact" pitchFamily="34" charset="0"/>
              </a:rPr>
              <a:t>Jericho (</a:t>
            </a:r>
            <a:r>
              <a:rPr lang="en-US" sz="6000" dirty="0">
                <a:latin typeface="Impact" pitchFamily="34" charset="0"/>
              </a:rPr>
              <a:t>I</a:t>
            </a:r>
            <a:r>
              <a:rPr lang="en-US" sz="6000" dirty="0" smtClean="0">
                <a:latin typeface="Impact" pitchFamily="34" charset="0"/>
              </a:rPr>
              <a:t>srael), </a:t>
            </a:r>
            <a:r>
              <a:rPr lang="en-US" sz="6000" dirty="0" err="1" smtClean="0">
                <a:latin typeface="Impact" pitchFamily="34" charset="0"/>
              </a:rPr>
              <a:t>Catal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Huyuk</a:t>
            </a:r>
            <a:r>
              <a:rPr lang="en-US" sz="6000" dirty="0" smtClean="0">
                <a:latin typeface="Impact" pitchFamily="34" charset="0"/>
              </a:rPr>
              <a:t> (Anatolia), Zagros</a:t>
            </a:r>
          </a:p>
          <a:p>
            <a:pPr algn="ctr">
              <a:buFont typeface="Arial" charset="0"/>
              <a:buChar char="•"/>
            </a:pPr>
            <a:endParaRPr lang="en-US" sz="60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Curlz MT" pitchFamily="82" charset="0"/>
              </a:rPr>
              <a:t>Kabihasnang</a:t>
            </a:r>
            <a:r>
              <a:rPr lang="en-US" sz="7200" b="1" dirty="0" smtClean="0">
                <a:latin typeface="Curlz MT" pitchFamily="82" charset="0"/>
              </a:rPr>
              <a:t> Sumer</a:t>
            </a:r>
            <a:endParaRPr lang="en-US" sz="72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304800" y="1143000"/>
            <a:ext cx="8610600" cy="5715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endParaRPr lang="en-US" sz="54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5400" dirty="0" smtClean="0">
                <a:latin typeface="Impact" pitchFamily="34" charset="0"/>
              </a:rPr>
              <a:t>Sumer – </a:t>
            </a:r>
            <a:r>
              <a:rPr lang="en-US" sz="5400" dirty="0" err="1" smtClean="0">
                <a:latin typeface="Impact" pitchFamily="34" charset="0"/>
              </a:rPr>
              <a:t>sentro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ng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kabihasnang</a:t>
            </a:r>
            <a:r>
              <a:rPr lang="en-US" sz="5400" dirty="0" smtClean="0">
                <a:latin typeface="Impact" pitchFamily="34" charset="0"/>
              </a:rPr>
              <a:t> Mesopotamia</a:t>
            </a:r>
          </a:p>
          <a:p>
            <a:pPr algn="ctr">
              <a:buFont typeface="Arial" charset="0"/>
              <a:buChar char="•"/>
            </a:pPr>
            <a:r>
              <a:rPr lang="en-US" sz="5400" dirty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Mahahalagang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Lungsod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ng</a:t>
            </a:r>
            <a:r>
              <a:rPr lang="en-US" sz="5400" dirty="0" smtClean="0">
                <a:latin typeface="Impact" pitchFamily="34" charset="0"/>
              </a:rPr>
              <a:t> Sumer:</a:t>
            </a:r>
          </a:p>
          <a:p>
            <a:pPr algn="ctr"/>
            <a:r>
              <a:rPr lang="en-US" sz="5400" dirty="0" smtClean="0">
                <a:latin typeface="Impact" pitchFamily="34" charset="0"/>
              </a:rPr>
              <a:t>- Ur, </a:t>
            </a:r>
            <a:r>
              <a:rPr lang="en-US" sz="5400" dirty="0" err="1" smtClean="0">
                <a:latin typeface="Impact" pitchFamily="34" charset="0"/>
              </a:rPr>
              <a:t>Uruk</a:t>
            </a:r>
            <a:r>
              <a:rPr lang="en-US" sz="5400" dirty="0" smtClean="0">
                <a:latin typeface="Impact" pitchFamily="34" charset="0"/>
              </a:rPr>
              <a:t>, </a:t>
            </a:r>
            <a:r>
              <a:rPr lang="en-US" sz="5400" dirty="0" err="1" smtClean="0">
                <a:latin typeface="Impact" pitchFamily="34" charset="0"/>
              </a:rPr>
              <a:t>Eridu</a:t>
            </a:r>
            <a:r>
              <a:rPr lang="en-US" sz="5400" dirty="0" smtClean="0">
                <a:latin typeface="Impact" pitchFamily="34" charset="0"/>
              </a:rPr>
              <a:t>, Lagash, Nippur, Kish</a:t>
            </a:r>
          </a:p>
          <a:p>
            <a:pPr algn="ctr">
              <a:buFont typeface="Arial" charset="0"/>
              <a:buChar char="•"/>
            </a:pPr>
            <a:endParaRPr lang="en-US" sz="54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914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Curlz MT" pitchFamily="82" charset="0"/>
              </a:rPr>
              <a:t>Kabihasnang</a:t>
            </a:r>
            <a:r>
              <a:rPr lang="en-US" sz="7200" b="1" dirty="0" smtClean="0">
                <a:latin typeface="Curlz MT" pitchFamily="82" charset="0"/>
              </a:rPr>
              <a:t> Sumer</a:t>
            </a:r>
            <a:endParaRPr lang="en-US" sz="72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990600"/>
            <a:ext cx="8229600" cy="55626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7200" dirty="0">
                <a:latin typeface="Impact" pitchFamily="34" charset="0"/>
              </a:rPr>
              <a:t> </a:t>
            </a:r>
            <a:endParaRPr lang="en-US" sz="72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7200" dirty="0" err="1" smtClean="0">
                <a:latin typeface="Impact" pitchFamily="34" charset="0"/>
              </a:rPr>
              <a:t>Mga</a:t>
            </a:r>
            <a:r>
              <a:rPr lang="en-US" sz="7200" dirty="0" smtClean="0">
                <a:latin typeface="Impact" pitchFamily="34" charset="0"/>
              </a:rPr>
              <a:t> </a:t>
            </a:r>
            <a:r>
              <a:rPr lang="en-US" sz="7200" dirty="0" err="1" smtClean="0">
                <a:latin typeface="Impact" pitchFamily="34" charset="0"/>
              </a:rPr>
              <a:t>Ambag</a:t>
            </a:r>
            <a:r>
              <a:rPr lang="en-US" sz="7200" dirty="0" smtClean="0">
                <a:latin typeface="Impact" pitchFamily="34" charset="0"/>
              </a:rPr>
              <a:t>:</a:t>
            </a:r>
          </a:p>
          <a:p>
            <a:pPr algn="ctr">
              <a:buFont typeface="Arial" charset="0"/>
              <a:buChar char="•"/>
            </a:pPr>
            <a:endParaRPr lang="en-US" sz="7200" dirty="0" smtClean="0">
              <a:latin typeface="Impact" pitchFamily="34" charset="0"/>
            </a:endParaRPr>
          </a:p>
          <a:p>
            <a:pPr marL="514350" indent="-514350" algn="ctr">
              <a:buAutoNum type="arabicPeriod"/>
            </a:pPr>
            <a:r>
              <a:rPr lang="en-US" sz="7200" dirty="0" smtClean="0">
                <a:latin typeface="Impact" pitchFamily="34" charset="0"/>
              </a:rPr>
              <a:t> Ziggurat</a:t>
            </a:r>
          </a:p>
          <a:p>
            <a:pPr marL="514350" indent="-514350" algn="ctr">
              <a:buAutoNum type="arabicPeriod"/>
            </a:pPr>
            <a:r>
              <a:rPr lang="en-US" sz="7200" dirty="0" smtClean="0">
                <a:latin typeface="Impact" pitchFamily="34" charset="0"/>
              </a:rPr>
              <a:t>Cuneiform (Clay tablet, Stylus)</a:t>
            </a:r>
          </a:p>
          <a:p>
            <a:pPr marL="514350" indent="-514350" algn="ctr">
              <a:buAutoNum type="arabicPeriod"/>
            </a:pPr>
            <a:endParaRPr lang="en-US" sz="72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457200" y="228600"/>
            <a:ext cx="8382000" cy="62484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Binubuo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ito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kaugalian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,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organisadong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lipunan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,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mataas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na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antas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ng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teknolohiya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,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kakayahan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sa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mga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gawaing</a:t>
            </a:r>
            <a:r>
              <a:rPr lang="en-US" sz="4800" u="sng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panlipunan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,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sining</a:t>
            </a:r>
            <a:r>
              <a:rPr lang="en-US" sz="4800" dirty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at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agrikultura</a:t>
            </a:r>
            <a:r>
              <a:rPr lang="en-US" sz="4800" u="sng" dirty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pati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na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ang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800" u="sng" dirty="0" err="1" smtClean="0">
                <a:solidFill>
                  <a:schemeClr val="tx1"/>
                </a:solidFill>
                <a:latin typeface="Impact" pitchFamily="34" charset="0"/>
              </a:rPr>
              <a:t>relihiyon</a:t>
            </a:r>
            <a:r>
              <a:rPr lang="en-US" sz="2800" dirty="0" smtClean="0">
                <a:solidFill>
                  <a:srgbClr val="FF0000"/>
                </a:solidFill>
                <a:latin typeface="Impact" pitchFamily="34" charset="0"/>
              </a:rPr>
              <a:t>..</a:t>
            </a:r>
            <a:endParaRPr lang="en-US" sz="2800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914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Curlz MT" pitchFamily="82" charset="0"/>
              </a:rPr>
              <a:t>Kabihasnang</a:t>
            </a:r>
            <a:r>
              <a:rPr lang="en-US" sz="7200" b="1" dirty="0" smtClean="0">
                <a:latin typeface="Curlz MT" pitchFamily="82" charset="0"/>
              </a:rPr>
              <a:t> Sumer</a:t>
            </a:r>
            <a:endParaRPr lang="en-US" sz="72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381000" y="914400"/>
            <a:ext cx="8382000" cy="55626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en-US" sz="8800" dirty="0" smtClean="0">
                <a:latin typeface="Impact" pitchFamily="34" charset="0"/>
              </a:rPr>
              <a:t>3. Scribe</a:t>
            </a:r>
          </a:p>
          <a:p>
            <a:pPr marL="514350" indent="-514350" algn="ctr"/>
            <a:r>
              <a:rPr lang="en-US" sz="8800" dirty="0" smtClean="0">
                <a:latin typeface="Impact" pitchFamily="34" charset="0"/>
              </a:rPr>
              <a:t>4. </a:t>
            </a:r>
            <a:r>
              <a:rPr lang="en-US" sz="8800" dirty="0" err="1" smtClean="0">
                <a:latin typeface="Impact" pitchFamily="34" charset="0"/>
              </a:rPr>
              <a:t>Epiko</a:t>
            </a:r>
            <a:r>
              <a:rPr lang="en-US" sz="8800" dirty="0" smtClean="0">
                <a:latin typeface="Impact" pitchFamily="34" charset="0"/>
              </a:rPr>
              <a:t> </a:t>
            </a:r>
            <a:r>
              <a:rPr lang="en-US" sz="8800" dirty="0" err="1" smtClean="0">
                <a:latin typeface="Impact" pitchFamily="34" charset="0"/>
              </a:rPr>
              <a:t>ni</a:t>
            </a:r>
            <a:r>
              <a:rPr lang="en-US" sz="8800" dirty="0" smtClean="0">
                <a:latin typeface="Impact" pitchFamily="34" charset="0"/>
              </a:rPr>
              <a:t> Gilgamesh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914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Curlz MT" pitchFamily="82" charset="0"/>
              </a:rPr>
              <a:t>Kabihasnang</a:t>
            </a:r>
            <a:r>
              <a:rPr lang="en-US" sz="7200" b="1" dirty="0" smtClean="0">
                <a:latin typeface="Curlz MT" pitchFamily="82" charset="0"/>
              </a:rPr>
              <a:t> Sumer</a:t>
            </a:r>
            <a:endParaRPr lang="en-US" sz="72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914400"/>
            <a:ext cx="8305800" cy="55626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endParaRPr lang="en-US" sz="5400" dirty="0" smtClean="0">
              <a:latin typeface="Impact" pitchFamily="34" charset="0"/>
            </a:endParaRPr>
          </a:p>
          <a:p>
            <a:pPr marL="514350" indent="-514350" algn="ctr"/>
            <a:r>
              <a:rPr lang="en-US" sz="5400" dirty="0" smtClean="0">
                <a:latin typeface="Impact" pitchFamily="34" charset="0"/>
              </a:rPr>
              <a:t>5. </a:t>
            </a:r>
            <a:r>
              <a:rPr lang="en-US" sz="5400" dirty="0" err="1" smtClean="0">
                <a:latin typeface="Impact" pitchFamily="34" charset="0"/>
              </a:rPr>
              <a:t>Teknolohiya</a:t>
            </a:r>
            <a:r>
              <a:rPr lang="en-US" sz="5400" dirty="0" smtClean="0">
                <a:latin typeface="Impact" pitchFamily="34" charset="0"/>
              </a:rPr>
              <a:t> (</a:t>
            </a:r>
            <a:r>
              <a:rPr lang="en-US" sz="5400" dirty="0" err="1" smtClean="0">
                <a:latin typeface="Impact" pitchFamily="34" charset="0"/>
              </a:rPr>
              <a:t>araro</a:t>
            </a:r>
            <a:r>
              <a:rPr lang="en-US" sz="5400" dirty="0" smtClean="0">
                <a:latin typeface="Impact" pitchFamily="34" charset="0"/>
              </a:rPr>
              <a:t>, </a:t>
            </a:r>
            <a:r>
              <a:rPr lang="en-US" sz="5400" dirty="0" err="1" smtClean="0">
                <a:latin typeface="Impact" pitchFamily="34" charset="0"/>
              </a:rPr>
              <a:t>kariton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na</a:t>
            </a:r>
            <a:r>
              <a:rPr lang="en-US" sz="5400" dirty="0" smtClean="0">
                <a:latin typeface="Impact" pitchFamily="34" charset="0"/>
              </a:rPr>
              <a:t> de-</a:t>
            </a:r>
            <a:r>
              <a:rPr lang="en-US" sz="5400" dirty="0" err="1" smtClean="0">
                <a:latin typeface="Impact" pitchFamily="34" charset="0"/>
              </a:rPr>
              <a:t>gulong</a:t>
            </a:r>
            <a:r>
              <a:rPr lang="en-US" sz="5400" dirty="0" smtClean="0">
                <a:latin typeface="Impact" pitchFamily="34" charset="0"/>
              </a:rPr>
              <a:t>, </a:t>
            </a:r>
            <a:r>
              <a:rPr lang="en-US" sz="5400" dirty="0" err="1" smtClean="0">
                <a:latin typeface="Impact" pitchFamily="34" charset="0"/>
              </a:rPr>
              <a:t>metalurhiya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ng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bronse</a:t>
            </a:r>
            <a:r>
              <a:rPr lang="en-US" sz="5400" dirty="0" smtClean="0">
                <a:latin typeface="Impact" pitchFamily="34" charset="0"/>
              </a:rPr>
              <a:t>, </a:t>
            </a:r>
            <a:r>
              <a:rPr lang="en-US" sz="5400" dirty="0" err="1" smtClean="0">
                <a:latin typeface="Impact" pitchFamily="34" charset="0"/>
              </a:rPr>
              <a:t>perang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pilak</a:t>
            </a:r>
            <a:r>
              <a:rPr lang="en-US" sz="5400" dirty="0" smtClean="0">
                <a:latin typeface="Impact" pitchFamily="34" charset="0"/>
              </a:rPr>
              <a:t>)</a:t>
            </a:r>
          </a:p>
          <a:p>
            <a:pPr marL="514350" indent="-514350" algn="ctr"/>
            <a:r>
              <a:rPr lang="en-US" sz="5400" dirty="0" smtClean="0">
                <a:latin typeface="Impact" pitchFamily="34" charset="0"/>
              </a:rPr>
              <a:t>6. Decimal system, </a:t>
            </a:r>
            <a:r>
              <a:rPr lang="en-US" sz="5400" dirty="0" err="1" smtClean="0">
                <a:latin typeface="Impact" pitchFamily="34" charset="0"/>
              </a:rPr>
              <a:t>bilog</a:t>
            </a:r>
            <a:r>
              <a:rPr lang="en-US" sz="5400" dirty="0" smtClean="0">
                <a:latin typeface="Impact" pitchFamily="34" charset="0"/>
              </a:rPr>
              <a:t> (360 degrees)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914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Curlz MT" pitchFamily="82" charset="0"/>
              </a:rPr>
              <a:t>Kabihasnang</a:t>
            </a:r>
            <a:r>
              <a:rPr lang="en-US" sz="7200" b="1" dirty="0" smtClean="0">
                <a:latin typeface="Curlz MT" pitchFamily="82" charset="0"/>
              </a:rPr>
              <a:t> Sumer</a:t>
            </a:r>
            <a:endParaRPr lang="en-US" sz="72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914400"/>
            <a:ext cx="8305800" cy="55626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Impact" pitchFamily="34" charset="0"/>
              </a:rPr>
              <a:t>7. Batas </a:t>
            </a:r>
            <a:r>
              <a:rPr lang="en-US" sz="8000" dirty="0" err="1" smtClean="0">
                <a:latin typeface="Impact" pitchFamily="34" charset="0"/>
              </a:rPr>
              <a:t>ni</a:t>
            </a:r>
            <a:r>
              <a:rPr lang="en-US" sz="8000" dirty="0" smtClean="0">
                <a:latin typeface="Impact" pitchFamily="34" charset="0"/>
              </a:rPr>
              <a:t> Ur </a:t>
            </a:r>
            <a:r>
              <a:rPr lang="en-US" sz="8000" dirty="0" err="1" smtClean="0">
                <a:latin typeface="Impact" pitchFamily="34" charset="0"/>
              </a:rPr>
              <a:t>Nammu</a:t>
            </a:r>
            <a:endParaRPr lang="en-US" sz="8000" dirty="0" smtClean="0">
              <a:latin typeface="Impact" pitchFamily="34" charset="0"/>
            </a:endParaRPr>
          </a:p>
          <a:p>
            <a:pPr marL="514350" indent="-514350" algn="ctr"/>
            <a:r>
              <a:rPr lang="en-US" sz="8000" dirty="0" smtClean="0">
                <a:latin typeface="Impact" pitchFamily="34" charset="0"/>
              </a:rPr>
              <a:t>8. </a:t>
            </a:r>
            <a:r>
              <a:rPr lang="en-US" sz="8000" dirty="0" err="1" smtClean="0">
                <a:latin typeface="Impact" pitchFamily="34" charset="0"/>
              </a:rPr>
              <a:t>Kalendaryong</a:t>
            </a:r>
            <a:r>
              <a:rPr lang="en-US" sz="8000" dirty="0" smtClean="0">
                <a:latin typeface="Impact" pitchFamily="34" charset="0"/>
              </a:rPr>
              <a:t> Lunar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Curlz MT" pitchFamily="82" charset="0"/>
              </a:rPr>
              <a:t>Kabihasnang</a:t>
            </a:r>
            <a:r>
              <a:rPr lang="en-US" sz="7200" b="1" dirty="0" smtClean="0">
                <a:latin typeface="Curlz MT" pitchFamily="82" charset="0"/>
              </a:rPr>
              <a:t> Indus</a:t>
            </a:r>
            <a:endParaRPr lang="en-US" sz="72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990600"/>
            <a:ext cx="8382000" cy="5715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* </a:t>
            </a:r>
            <a:r>
              <a:rPr lang="en-US" sz="4800" dirty="0" err="1" smtClean="0">
                <a:solidFill>
                  <a:schemeClr val="tx1"/>
                </a:solidFill>
                <a:latin typeface="Impact" pitchFamily="34" charset="0"/>
              </a:rPr>
              <a:t>Pamayanang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Impact" pitchFamily="34" charset="0"/>
              </a:rPr>
              <a:t>Neolitiko</a:t>
            </a:r>
            <a:endParaRPr lang="en-US" sz="4800" dirty="0" smtClean="0">
              <a:solidFill>
                <a:schemeClr val="tx1"/>
              </a:solidFill>
              <a:latin typeface="Impact" pitchFamily="34" charset="0"/>
            </a:endParaRPr>
          </a:p>
          <a:p>
            <a:pPr algn="ctr"/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- </a:t>
            </a:r>
            <a:r>
              <a:rPr lang="en-US" sz="4800" dirty="0" err="1" smtClean="0">
                <a:solidFill>
                  <a:srgbClr val="FF0000"/>
                </a:solidFill>
                <a:latin typeface="Impact" pitchFamily="34" charset="0"/>
              </a:rPr>
              <a:t>Mhergah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 – </a:t>
            </a:r>
            <a:r>
              <a:rPr lang="en-US" sz="4800" dirty="0" err="1" smtClean="0">
                <a:solidFill>
                  <a:schemeClr val="tx1"/>
                </a:solidFill>
                <a:latin typeface="Impact" pitchFamily="34" charset="0"/>
              </a:rPr>
              <a:t>sedentaryo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at </a:t>
            </a:r>
            <a:r>
              <a:rPr lang="en-US" sz="4800" dirty="0" err="1" smtClean="0">
                <a:solidFill>
                  <a:schemeClr val="tx1"/>
                </a:solidFill>
                <a:latin typeface="Impact" pitchFamily="34" charset="0"/>
              </a:rPr>
              <a:t>agrikultural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Impact" pitchFamily="34" charset="0"/>
              </a:rPr>
              <a:t>ang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Impact" pitchFamily="34" charset="0"/>
              </a:rPr>
              <a:t>pamumuhay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</a:p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Impact" pitchFamily="34" charset="0"/>
              </a:rPr>
              <a:t>Dalawang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Impact" pitchFamily="34" charset="0"/>
              </a:rPr>
              <a:t>Importanteng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Impact" pitchFamily="34" charset="0"/>
              </a:rPr>
              <a:t>Lungsod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Impact" pitchFamily="34" charset="0"/>
              </a:rPr>
              <a:t>na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Impact" pitchFamily="34" charset="0"/>
              </a:rPr>
              <a:t>Nahukay</a:t>
            </a:r>
            <a:r>
              <a:rPr lang="en-US" sz="4800" dirty="0" smtClean="0">
                <a:solidFill>
                  <a:schemeClr val="tx1"/>
                </a:solidFill>
                <a:latin typeface="Impact" pitchFamily="34" charset="0"/>
              </a:rPr>
              <a:t>: </a:t>
            </a:r>
            <a:r>
              <a:rPr lang="en-US" sz="4800" dirty="0" smtClean="0">
                <a:solidFill>
                  <a:srgbClr val="FF0000"/>
                </a:solidFill>
                <a:latin typeface="Impact" pitchFamily="34" charset="0"/>
              </a:rPr>
              <a:t>Harappa at Mohenjo-Daro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Curlz MT" pitchFamily="82" charset="0"/>
              </a:rPr>
              <a:t>Kabihasnang</a:t>
            </a:r>
            <a:r>
              <a:rPr lang="en-US" sz="4000" b="1" dirty="0" smtClean="0">
                <a:latin typeface="Curlz MT" pitchFamily="82" charset="0"/>
              </a:rPr>
              <a:t> Indus</a:t>
            </a:r>
            <a:endParaRPr lang="en-US" sz="40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990600"/>
            <a:ext cx="8382000" cy="5715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Impact" pitchFamily="34" charset="0"/>
              </a:rPr>
              <a:t>Dravidian - </a:t>
            </a:r>
            <a:r>
              <a:rPr lang="en-US" sz="5400" dirty="0" err="1" smtClean="0">
                <a:solidFill>
                  <a:schemeClr val="tx1"/>
                </a:solidFill>
                <a:latin typeface="Impact" pitchFamily="34" charset="0"/>
              </a:rPr>
              <a:t>bumuo</a:t>
            </a:r>
            <a:r>
              <a:rPr lang="en-US" sz="5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Impact" pitchFamily="34" charset="0"/>
              </a:rPr>
              <a:t>ng</a:t>
            </a:r>
            <a:r>
              <a:rPr lang="en-US" sz="5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Impact" pitchFamily="34" charset="0"/>
              </a:rPr>
              <a:t>kabihasnang</a:t>
            </a:r>
            <a:r>
              <a:rPr lang="en-US" sz="5400" dirty="0" smtClean="0">
                <a:solidFill>
                  <a:schemeClr val="tx1"/>
                </a:solidFill>
                <a:latin typeface="Impact" pitchFamily="34" charset="0"/>
              </a:rPr>
              <a:t> Indus</a:t>
            </a:r>
          </a:p>
          <a:p>
            <a:pPr algn="ctr"/>
            <a:r>
              <a:rPr lang="en-US" sz="5400" dirty="0" smtClean="0">
                <a:solidFill>
                  <a:schemeClr val="tx1"/>
                </a:solidFill>
                <a:latin typeface="Impact" pitchFamily="34" charset="0"/>
              </a:rPr>
              <a:t>- </a:t>
            </a:r>
            <a:r>
              <a:rPr lang="en-US" sz="5400" dirty="0" err="1" smtClean="0">
                <a:solidFill>
                  <a:schemeClr val="tx1"/>
                </a:solidFill>
                <a:latin typeface="Impact" pitchFamily="34" charset="0"/>
              </a:rPr>
              <a:t>Planado</a:t>
            </a:r>
            <a:r>
              <a:rPr lang="en-US" sz="5400" dirty="0" smtClean="0">
                <a:solidFill>
                  <a:schemeClr val="tx1"/>
                </a:solidFill>
                <a:latin typeface="Impact" pitchFamily="34" charset="0"/>
              </a:rPr>
              <a:t>, </a:t>
            </a:r>
            <a:r>
              <a:rPr lang="en-US" sz="5400" dirty="0" err="1" smtClean="0">
                <a:solidFill>
                  <a:schemeClr val="tx1"/>
                </a:solidFill>
                <a:latin typeface="Impact" pitchFamily="34" charset="0"/>
              </a:rPr>
              <a:t>organisado</a:t>
            </a:r>
            <a:r>
              <a:rPr lang="en-US" sz="5400" dirty="0" smtClean="0">
                <a:solidFill>
                  <a:schemeClr val="tx1"/>
                </a:solidFill>
                <a:latin typeface="Impact" pitchFamily="34" charset="0"/>
              </a:rPr>
              <a:t> at </a:t>
            </a:r>
            <a:r>
              <a:rPr lang="en-US" sz="5400" dirty="0" err="1" smtClean="0">
                <a:solidFill>
                  <a:schemeClr val="tx1"/>
                </a:solidFill>
                <a:latin typeface="Impact" pitchFamily="34" charset="0"/>
              </a:rPr>
              <a:t>sentralisadong</a:t>
            </a:r>
            <a:r>
              <a:rPr lang="en-US" sz="5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Impact" pitchFamily="34" charset="0"/>
              </a:rPr>
              <a:t>pamahalaan</a:t>
            </a:r>
            <a:endParaRPr lang="en-US" sz="5400" dirty="0" smtClean="0">
              <a:solidFill>
                <a:schemeClr val="tx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Curlz MT" pitchFamily="82" charset="0"/>
              </a:rPr>
              <a:t>Kabihasnang</a:t>
            </a:r>
            <a:r>
              <a:rPr lang="en-US" sz="4000" b="1" dirty="0" smtClean="0">
                <a:latin typeface="Curlz MT" pitchFamily="82" charset="0"/>
              </a:rPr>
              <a:t> Indus</a:t>
            </a:r>
            <a:endParaRPr lang="en-US" sz="40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990600"/>
            <a:ext cx="8382000" cy="5715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u="sng" dirty="0" err="1" smtClean="0">
                <a:solidFill>
                  <a:schemeClr val="tx1"/>
                </a:solidFill>
                <a:latin typeface="Impact" pitchFamily="34" charset="0"/>
              </a:rPr>
              <a:t>Pagsasaka</a:t>
            </a:r>
            <a:r>
              <a:rPr lang="en-US" sz="6000" dirty="0" smtClean="0">
                <a:solidFill>
                  <a:schemeClr val="tx1"/>
                </a:solidFill>
                <a:latin typeface="Impact" pitchFamily="34" charset="0"/>
              </a:rPr>
              <a:t>- </a:t>
            </a:r>
            <a:r>
              <a:rPr lang="en-US" sz="6000" dirty="0" err="1" smtClean="0">
                <a:solidFill>
                  <a:schemeClr val="tx1"/>
                </a:solidFill>
                <a:latin typeface="Impact" pitchFamily="34" charset="0"/>
              </a:rPr>
              <a:t>pangunahing</a:t>
            </a:r>
            <a:r>
              <a:rPr lang="en-US" sz="60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Impact" pitchFamily="34" charset="0"/>
              </a:rPr>
              <a:t>gawain</a:t>
            </a:r>
            <a:endParaRPr lang="en-US" sz="6000" dirty="0" smtClean="0">
              <a:solidFill>
                <a:schemeClr val="tx1"/>
              </a:solidFill>
              <a:latin typeface="Impact" pitchFamily="34" charset="0"/>
            </a:endParaRPr>
          </a:p>
          <a:p>
            <a:pPr algn="ctr"/>
            <a:r>
              <a:rPr lang="en-US" sz="6000" dirty="0" smtClean="0">
                <a:solidFill>
                  <a:schemeClr val="tx1"/>
                </a:solidFill>
                <a:latin typeface="Impact" pitchFamily="34" charset="0"/>
              </a:rPr>
              <a:t>-</a:t>
            </a:r>
            <a:r>
              <a:rPr lang="en-US" sz="6000" u="sng" dirty="0" err="1" smtClean="0">
                <a:solidFill>
                  <a:schemeClr val="tx1"/>
                </a:solidFill>
                <a:latin typeface="Impact" pitchFamily="34" charset="0"/>
              </a:rPr>
              <a:t>Kalakalan</a:t>
            </a:r>
            <a:r>
              <a:rPr lang="en-US" sz="60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Impact" pitchFamily="34" charset="0"/>
              </a:rPr>
              <a:t>sa</a:t>
            </a:r>
            <a:r>
              <a:rPr lang="en-US" sz="60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Impact" pitchFamily="34" charset="0"/>
              </a:rPr>
              <a:t>baybayin</a:t>
            </a:r>
            <a:r>
              <a:rPr lang="en-US" sz="60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Impact" pitchFamily="34" charset="0"/>
              </a:rPr>
              <a:t>ng</a:t>
            </a:r>
            <a:r>
              <a:rPr lang="en-US" sz="6000" dirty="0" smtClean="0">
                <a:solidFill>
                  <a:schemeClr val="tx1"/>
                </a:solidFill>
                <a:latin typeface="Impact" pitchFamily="34" charset="0"/>
              </a:rPr>
              <a:t> Arabian Sea at Persian Gulf </a:t>
            </a:r>
            <a:endParaRPr lang="en-US" sz="6000" dirty="0" smtClean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Curlz MT" pitchFamily="82" charset="0"/>
              </a:rPr>
              <a:t>Kabihasnang</a:t>
            </a:r>
            <a:r>
              <a:rPr lang="en-US" sz="7200" b="1" dirty="0" smtClean="0">
                <a:latin typeface="Curlz MT" pitchFamily="82" charset="0"/>
              </a:rPr>
              <a:t> Indus</a:t>
            </a:r>
            <a:endParaRPr lang="en-US" sz="72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381000" y="1447800"/>
            <a:ext cx="8229600" cy="51816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8800" dirty="0">
                <a:latin typeface="Impact" pitchFamily="34" charset="0"/>
              </a:rPr>
              <a:t> </a:t>
            </a:r>
            <a:endParaRPr lang="en-US" sz="88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8800" dirty="0" err="1" smtClean="0">
                <a:latin typeface="Impact" pitchFamily="34" charset="0"/>
              </a:rPr>
              <a:t>Mga</a:t>
            </a:r>
            <a:r>
              <a:rPr lang="en-US" sz="8800" dirty="0" smtClean="0">
                <a:latin typeface="Impact" pitchFamily="34" charset="0"/>
              </a:rPr>
              <a:t> </a:t>
            </a:r>
            <a:r>
              <a:rPr lang="en-US" sz="8800" dirty="0" err="1" smtClean="0">
                <a:latin typeface="Impact" pitchFamily="34" charset="0"/>
              </a:rPr>
              <a:t>Ambag</a:t>
            </a:r>
            <a:r>
              <a:rPr lang="en-US" sz="8800" dirty="0" smtClean="0">
                <a:latin typeface="Impact" pitchFamily="34" charset="0"/>
              </a:rPr>
              <a:t>:</a:t>
            </a:r>
          </a:p>
          <a:p>
            <a:pPr marL="514350" indent="-514350" algn="ctr">
              <a:buAutoNum type="arabicPeriod"/>
            </a:pPr>
            <a:r>
              <a:rPr lang="en-US" sz="8800" dirty="0" smtClean="0">
                <a:latin typeface="Impact" pitchFamily="34" charset="0"/>
              </a:rPr>
              <a:t>Pictogram</a:t>
            </a:r>
          </a:p>
          <a:p>
            <a:pPr marL="514350" indent="-514350" algn="ctr">
              <a:buAutoNum type="arabicPeriod"/>
            </a:pPr>
            <a:r>
              <a:rPr lang="en-US" sz="8800" dirty="0">
                <a:latin typeface="Impact" pitchFamily="34" charset="0"/>
              </a:rPr>
              <a:t> </a:t>
            </a:r>
            <a:r>
              <a:rPr lang="en-US" sz="8800" dirty="0" smtClean="0">
                <a:latin typeface="Impact" pitchFamily="34" charset="0"/>
              </a:rPr>
              <a:t>Artifact </a:t>
            </a:r>
            <a:r>
              <a:rPr lang="en-US" sz="8800" dirty="0" err="1" smtClean="0">
                <a:latin typeface="Impact" pitchFamily="34" charset="0"/>
              </a:rPr>
              <a:t>na</a:t>
            </a:r>
            <a:r>
              <a:rPr lang="en-US" sz="8800" dirty="0" smtClean="0">
                <a:latin typeface="Impact" pitchFamily="34" charset="0"/>
              </a:rPr>
              <a:t> </a:t>
            </a:r>
            <a:r>
              <a:rPr lang="en-US" sz="8800" dirty="0" err="1" smtClean="0">
                <a:latin typeface="Impact" pitchFamily="34" charset="0"/>
              </a:rPr>
              <a:t>laruan</a:t>
            </a:r>
            <a:endParaRPr lang="en-US" sz="8800" dirty="0" smtClean="0">
              <a:latin typeface="Impact" pitchFamily="34" charset="0"/>
            </a:endParaRPr>
          </a:p>
          <a:p>
            <a:pPr marL="514350" indent="-514350" algn="ctr">
              <a:buAutoNum type="arabicPeriod"/>
            </a:pPr>
            <a:endParaRPr lang="en-US" sz="88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Curlz MT" pitchFamily="82" charset="0"/>
              </a:rPr>
              <a:t>Kabihasnang</a:t>
            </a:r>
            <a:r>
              <a:rPr lang="en-US" sz="7200" b="1" dirty="0" smtClean="0">
                <a:latin typeface="Curlz MT" pitchFamily="82" charset="0"/>
              </a:rPr>
              <a:t> Indus</a:t>
            </a:r>
            <a:endParaRPr lang="en-US" sz="72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152400" y="1066800"/>
            <a:ext cx="8763000" cy="56388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endParaRPr lang="en-US" sz="3200" dirty="0" smtClean="0">
              <a:latin typeface="Impact" pitchFamily="34" charset="0"/>
            </a:endParaRPr>
          </a:p>
          <a:p>
            <a:pPr marL="514350" indent="-514350" algn="ctr"/>
            <a:r>
              <a:rPr lang="en-US" sz="5400" dirty="0" smtClean="0">
                <a:latin typeface="Impact" pitchFamily="34" charset="0"/>
              </a:rPr>
              <a:t>3. </a:t>
            </a:r>
            <a:r>
              <a:rPr lang="en-US" sz="5400" dirty="0" err="1" smtClean="0">
                <a:latin typeface="Impact" pitchFamily="34" charset="0"/>
              </a:rPr>
              <a:t>Iisang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sistema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ng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pagsukat</a:t>
            </a:r>
            <a:r>
              <a:rPr lang="en-US" sz="5400" dirty="0" smtClean="0">
                <a:latin typeface="Impact" pitchFamily="34" charset="0"/>
              </a:rPr>
              <a:t> at </a:t>
            </a:r>
            <a:r>
              <a:rPr lang="en-US" sz="5400" dirty="0" err="1" smtClean="0">
                <a:latin typeface="Impact" pitchFamily="34" charset="0"/>
              </a:rPr>
              <a:t>pagtimbang</a:t>
            </a:r>
            <a:r>
              <a:rPr lang="en-US" sz="5400" dirty="0" smtClean="0">
                <a:latin typeface="Impact" pitchFamily="34" charset="0"/>
              </a:rPr>
              <a:t> </a:t>
            </a:r>
          </a:p>
          <a:p>
            <a:pPr marL="514350" indent="-514350" algn="ctr"/>
            <a:r>
              <a:rPr lang="en-US" sz="5400" dirty="0" smtClean="0">
                <a:latin typeface="Impact" pitchFamily="34" charset="0"/>
              </a:rPr>
              <a:t>4. Pare-</a:t>
            </a:r>
            <a:r>
              <a:rPr lang="en-US" sz="5400" dirty="0" err="1" smtClean="0">
                <a:latin typeface="Impact" pitchFamily="34" charset="0"/>
              </a:rPr>
              <a:t>parehong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sukat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ng</a:t>
            </a:r>
            <a:r>
              <a:rPr lang="en-US" sz="5400" dirty="0" smtClean="0">
                <a:latin typeface="Impact" pitchFamily="34" charset="0"/>
              </a:rPr>
              <a:t> bloke </a:t>
            </a:r>
            <a:r>
              <a:rPr lang="en-US" sz="5400" dirty="0" err="1" smtClean="0">
                <a:latin typeface="Impact" pitchFamily="34" charset="0"/>
              </a:rPr>
              <a:t>ng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kabahayan</a:t>
            </a:r>
            <a:r>
              <a:rPr lang="en-US" sz="5400" dirty="0" smtClean="0">
                <a:latin typeface="Impact" pitchFamily="34" charset="0"/>
              </a:rPr>
              <a:t> at </a:t>
            </a:r>
            <a:r>
              <a:rPr lang="en-US" sz="5400" dirty="0" err="1" smtClean="0">
                <a:latin typeface="Impact" pitchFamily="34" charset="0"/>
              </a:rPr>
              <a:t>kaayusang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kwadrado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na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kalsada</a:t>
            </a:r>
            <a:endParaRPr lang="en-US" sz="54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57200" y="0"/>
            <a:ext cx="8305800" cy="64770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latin typeface="Curlz MT" pitchFamily="82" charset="0"/>
              </a:rPr>
              <a:t>Katutubong</a:t>
            </a:r>
            <a:r>
              <a:rPr lang="en-US" sz="8800" b="1" dirty="0" smtClean="0">
                <a:latin typeface="Curlz MT" pitchFamily="82" charset="0"/>
              </a:rPr>
              <a:t> </a:t>
            </a:r>
            <a:r>
              <a:rPr lang="en-US" sz="8800" b="1" dirty="0" err="1" smtClean="0">
                <a:latin typeface="Curlz MT" pitchFamily="82" charset="0"/>
              </a:rPr>
              <a:t>Imperyo</a:t>
            </a:r>
            <a:r>
              <a:rPr lang="en-US" sz="8800" b="1" dirty="0" smtClean="0">
                <a:latin typeface="Curlz MT" pitchFamily="82" charset="0"/>
              </a:rPr>
              <a:t> </a:t>
            </a:r>
            <a:r>
              <a:rPr lang="en-US" sz="8800" b="1" dirty="0" err="1" smtClean="0">
                <a:latin typeface="Curlz MT" pitchFamily="82" charset="0"/>
              </a:rPr>
              <a:t>sa</a:t>
            </a:r>
            <a:r>
              <a:rPr lang="en-US" sz="8800" b="1" dirty="0" smtClean="0">
                <a:latin typeface="Curlz MT" pitchFamily="82" charset="0"/>
              </a:rPr>
              <a:t> Mesopotamia </a:t>
            </a:r>
            <a:endParaRPr lang="en-US" sz="8800" b="1" dirty="0">
              <a:latin typeface="Curlz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28600" y="990600"/>
            <a:ext cx="8610600" cy="5715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Impact" pitchFamily="34" charset="0"/>
              </a:rPr>
              <a:t>1</a:t>
            </a:r>
            <a:r>
              <a:rPr lang="en-US" sz="6600" dirty="0" smtClean="0">
                <a:latin typeface="Impact" pitchFamily="34" charset="0"/>
              </a:rPr>
              <a:t>.  </a:t>
            </a:r>
            <a:r>
              <a:rPr lang="en-US" sz="6600" dirty="0" err="1" smtClean="0">
                <a:latin typeface="Impact" pitchFamily="34" charset="0"/>
              </a:rPr>
              <a:t>Akkadian</a:t>
            </a:r>
            <a:r>
              <a:rPr lang="en-US" sz="6600" dirty="0" smtClean="0">
                <a:latin typeface="Impact" pitchFamily="34" charset="0"/>
              </a:rPr>
              <a:t>  - </a:t>
            </a:r>
            <a:r>
              <a:rPr lang="en-US" sz="6600" dirty="0" smtClean="0">
                <a:solidFill>
                  <a:srgbClr val="FF0000"/>
                </a:solidFill>
                <a:latin typeface="Impact" pitchFamily="34" charset="0"/>
              </a:rPr>
              <a:t>Sargon I</a:t>
            </a:r>
            <a:r>
              <a:rPr lang="en-US" sz="6600" dirty="0" smtClean="0">
                <a:latin typeface="Impact" pitchFamily="34" charset="0"/>
              </a:rPr>
              <a:t>, </a:t>
            </a:r>
            <a:r>
              <a:rPr lang="en-US" sz="6600" dirty="0" err="1" smtClean="0">
                <a:latin typeface="Impact" pitchFamily="34" charset="0"/>
              </a:rPr>
              <a:t>tagapagtatag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ng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pinakaunang</a:t>
            </a:r>
            <a:r>
              <a:rPr lang="en-US" sz="66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Impact" pitchFamily="34" charset="0"/>
              </a:rPr>
              <a:t>imperyo</a:t>
            </a:r>
            <a:r>
              <a:rPr lang="en-US" sz="66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sa</a:t>
            </a:r>
            <a:r>
              <a:rPr lang="en-US" sz="6600" dirty="0" smtClean="0">
                <a:latin typeface="Impact" pitchFamily="34" charset="0"/>
              </a:rPr>
              <a:t>  </a:t>
            </a:r>
            <a:r>
              <a:rPr lang="en-US" sz="6600" dirty="0" err="1" smtClean="0">
                <a:latin typeface="Impact" pitchFamily="34" charset="0"/>
              </a:rPr>
              <a:t>kasaysayan</a:t>
            </a:r>
            <a:endParaRPr lang="en-US" sz="6600" dirty="0" smtClean="0">
              <a:latin typeface="Impact" pitchFamily="34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Curlz MT" pitchFamily="82" charset="0"/>
              </a:rPr>
              <a:t>Katutubong</a:t>
            </a:r>
            <a:r>
              <a:rPr lang="en-US" sz="4000" b="1" dirty="0" smtClean="0">
                <a:latin typeface="Curlz MT" pitchFamily="82" charset="0"/>
              </a:rPr>
              <a:t> </a:t>
            </a:r>
            <a:r>
              <a:rPr lang="en-US" sz="4000" b="1" dirty="0" err="1" smtClean="0">
                <a:latin typeface="Curlz MT" pitchFamily="82" charset="0"/>
              </a:rPr>
              <a:t>Imperyo</a:t>
            </a:r>
            <a:r>
              <a:rPr lang="en-US" sz="4000" b="1" dirty="0" smtClean="0">
                <a:latin typeface="Curlz MT" pitchFamily="82" charset="0"/>
              </a:rPr>
              <a:t> </a:t>
            </a:r>
            <a:r>
              <a:rPr lang="en-US" sz="4000" b="1" dirty="0" err="1" smtClean="0">
                <a:latin typeface="Curlz MT" pitchFamily="82" charset="0"/>
              </a:rPr>
              <a:t>sa</a:t>
            </a:r>
            <a:r>
              <a:rPr lang="en-US" sz="4000" b="1" dirty="0" smtClean="0">
                <a:latin typeface="Curlz MT" pitchFamily="82" charset="0"/>
              </a:rPr>
              <a:t> Mesopotamia </a:t>
            </a:r>
            <a:endParaRPr lang="en-US" sz="4000" b="1" dirty="0">
              <a:latin typeface="Curlz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Impact" pitchFamily="34" charset="0"/>
              </a:rPr>
              <a:t>Sinaunang</a:t>
            </a:r>
            <a:r>
              <a:rPr lang="en-US" sz="4000" dirty="0" smtClean="0">
                <a:solidFill>
                  <a:srgbClr val="002060"/>
                </a:solidFill>
                <a:latin typeface="Impact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Impact" pitchFamily="34" charset="0"/>
              </a:rPr>
              <a:t>Panahon</a:t>
            </a:r>
            <a:endParaRPr lang="en-US" sz="4000" dirty="0">
              <a:solidFill>
                <a:srgbClr val="002060"/>
              </a:solidFill>
              <a:latin typeface="Impac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267200"/>
            <a:ext cx="21336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Britannic Bold" pitchFamily="34" charset="0"/>
              </a:rPr>
              <a:t>Panahong</a:t>
            </a:r>
            <a:r>
              <a:rPr lang="en-US" sz="3200" dirty="0" smtClean="0">
                <a:latin typeface="Britannic Bold" pitchFamily="34" charset="0"/>
              </a:rPr>
              <a:t> </a:t>
            </a:r>
            <a:r>
              <a:rPr lang="en-US" sz="3200" dirty="0" err="1" smtClean="0">
                <a:latin typeface="Britannic Bold" pitchFamily="34" charset="0"/>
              </a:rPr>
              <a:t>Paleolitiko</a:t>
            </a:r>
            <a:endParaRPr lang="en-US" sz="3200" dirty="0"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3733800"/>
            <a:ext cx="2133600" cy="2819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Britannic Bold" pitchFamily="34" charset="0"/>
              </a:rPr>
              <a:t>Panahong</a:t>
            </a:r>
            <a:endParaRPr lang="en-US" sz="3200" dirty="0" smtClean="0">
              <a:latin typeface="Britannic Bold" pitchFamily="34" charset="0"/>
            </a:endParaRPr>
          </a:p>
          <a:p>
            <a:pPr algn="ctr"/>
            <a:r>
              <a:rPr lang="en-US" sz="3200" dirty="0" err="1" smtClean="0">
                <a:latin typeface="Britannic Bold" pitchFamily="34" charset="0"/>
              </a:rPr>
              <a:t>Mesolitiko</a:t>
            </a:r>
            <a:endParaRPr lang="en-US" sz="3200" dirty="0">
              <a:latin typeface="Britannic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2057400" cy="4038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Britannic Bold" pitchFamily="34" charset="0"/>
              </a:rPr>
              <a:t>Panahong</a:t>
            </a:r>
            <a:endParaRPr lang="en-US" sz="3200" dirty="0" smtClean="0">
              <a:latin typeface="Britannic Bold" pitchFamily="34" charset="0"/>
            </a:endParaRPr>
          </a:p>
          <a:p>
            <a:pPr algn="ctr"/>
            <a:r>
              <a:rPr lang="en-US" sz="3200" dirty="0" err="1" smtClean="0">
                <a:latin typeface="Britannic Bold" pitchFamily="34" charset="0"/>
              </a:rPr>
              <a:t>Neolitiko</a:t>
            </a:r>
            <a:endParaRPr lang="en-US" sz="3200" dirty="0">
              <a:latin typeface="Britannic Bol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1524000"/>
            <a:ext cx="2057400" cy="502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Britannic Bold" pitchFamily="34" charset="0"/>
              </a:rPr>
              <a:t>Panahon</a:t>
            </a:r>
            <a:endParaRPr lang="en-US" sz="3200" dirty="0" smtClean="0">
              <a:latin typeface="Britannic Bold" pitchFamily="34" charset="0"/>
            </a:endParaRPr>
          </a:p>
          <a:p>
            <a:pPr algn="ctr"/>
            <a:r>
              <a:rPr lang="en-US" sz="3200" dirty="0" err="1">
                <a:latin typeface="Britannic Bold" pitchFamily="34" charset="0"/>
              </a:rPr>
              <a:t>n</a:t>
            </a:r>
            <a:r>
              <a:rPr lang="en-US" sz="3200" dirty="0" err="1" smtClean="0">
                <a:latin typeface="Britannic Bold" pitchFamily="34" charset="0"/>
              </a:rPr>
              <a:t>g</a:t>
            </a:r>
            <a:endParaRPr lang="en-US" sz="3200" dirty="0" smtClean="0">
              <a:latin typeface="Britannic Bold" pitchFamily="34" charset="0"/>
            </a:endParaRPr>
          </a:p>
          <a:p>
            <a:pPr algn="ctr"/>
            <a:r>
              <a:rPr lang="en-US" sz="3200" dirty="0" smtClean="0">
                <a:latin typeface="Britannic Bold" pitchFamily="34" charset="0"/>
              </a:rPr>
              <a:t>Metal</a:t>
            </a:r>
            <a:endParaRPr lang="en-US" sz="32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457200" y="990600"/>
            <a:ext cx="8382000" cy="5715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600" dirty="0" smtClean="0">
              <a:latin typeface="Impact" pitchFamily="34" charset="0"/>
            </a:endParaRPr>
          </a:p>
          <a:p>
            <a:pPr algn="ctr"/>
            <a:r>
              <a:rPr lang="en-US" sz="6600" dirty="0" smtClean="0">
                <a:latin typeface="Impact" pitchFamily="34" charset="0"/>
              </a:rPr>
              <a:t>2. Babylon – </a:t>
            </a:r>
            <a:r>
              <a:rPr lang="en-US" sz="6600" dirty="0" smtClean="0">
                <a:solidFill>
                  <a:srgbClr val="FF0000"/>
                </a:solidFill>
                <a:latin typeface="Impact" pitchFamily="34" charset="0"/>
              </a:rPr>
              <a:t>Hammurabi</a:t>
            </a:r>
            <a:r>
              <a:rPr lang="en-US" sz="6600" dirty="0" smtClean="0">
                <a:latin typeface="Impact" pitchFamily="34" charset="0"/>
              </a:rPr>
              <a:t>, </a:t>
            </a:r>
            <a:r>
              <a:rPr lang="en-US" sz="6600" dirty="0" err="1" smtClean="0">
                <a:latin typeface="Impact" pitchFamily="34" charset="0"/>
              </a:rPr>
              <a:t>tagapagpatupad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ng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mga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batas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hango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sa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smtClean="0">
                <a:solidFill>
                  <a:schemeClr val="tx1"/>
                </a:solidFill>
                <a:latin typeface="Impact" pitchFamily="34" charset="0"/>
              </a:rPr>
              <a:t>“</a:t>
            </a:r>
            <a:r>
              <a:rPr lang="en-US" sz="6600" dirty="0" smtClean="0">
                <a:solidFill>
                  <a:srgbClr val="FF0000"/>
                </a:solidFill>
                <a:latin typeface="Impact" pitchFamily="34" charset="0"/>
              </a:rPr>
              <a:t>Code of Hammurabi</a:t>
            </a:r>
            <a:r>
              <a:rPr lang="en-US" sz="6600" dirty="0" smtClean="0">
                <a:latin typeface="Impact" pitchFamily="34" charset="0"/>
              </a:rPr>
              <a:t>”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Curlz MT" pitchFamily="82" charset="0"/>
              </a:rPr>
              <a:t>Katutubong</a:t>
            </a:r>
            <a:r>
              <a:rPr lang="en-US" sz="4000" b="1" dirty="0" smtClean="0">
                <a:latin typeface="Curlz MT" pitchFamily="82" charset="0"/>
              </a:rPr>
              <a:t> </a:t>
            </a:r>
            <a:r>
              <a:rPr lang="en-US" sz="4000" b="1" dirty="0" err="1" smtClean="0">
                <a:latin typeface="Curlz MT" pitchFamily="82" charset="0"/>
              </a:rPr>
              <a:t>Imperyo</a:t>
            </a:r>
            <a:r>
              <a:rPr lang="en-US" sz="4000" b="1" dirty="0" smtClean="0">
                <a:latin typeface="Curlz MT" pitchFamily="82" charset="0"/>
              </a:rPr>
              <a:t> </a:t>
            </a:r>
            <a:r>
              <a:rPr lang="en-US" sz="4000" b="1" dirty="0" err="1" smtClean="0">
                <a:latin typeface="Curlz MT" pitchFamily="82" charset="0"/>
              </a:rPr>
              <a:t>sa</a:t>
            </a:r>
            <a:r>
              <a:rPr lang="en-US" sz="4000" b="1" dirty="0" smtClean="0">
                <a:latin typeface="Curlz MT" pitchFamily="82" charset="0"/>
              </a:rPr>
              <a:t> Mesopotamia </a:t>
            </a:r>
            <a:endParaRPr lang="en-US" sz="4000" b="1" dirty="0">
              <a:latin typeface="Curlz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457200" y="990600"/>
            <a:ext cx="8382000" cy="5715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Impact" pitchFamily="34" charset="0"/>
              </a:rPr>
              <a:t>1.  </a:t>
            </a:r>
            <a:r>
              <a:rPr lang="en-US" sz="3200" dirty="0" err="1" smtClean="0">
                <a:latin typeface="Impact" pitchFamily="34" charset="0"/>
              </a:rPr>
              <a:t>Akkadian</a:t>
            </a:r>
            <a:r>
              <a:rPr lang="en-US" sz="3200" dirty="0" smtClean="0">
                <a:latin typeface="Impact" pitchFamily="34" charset="0"/>
              </a:rPr>
              <a:t>  - </a:t>
            </a:r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Sargon I</a:t>
            </a:r>
            <a:r>
              <a:rPr lang="en-US" sz="3200" dirty="0" smtClean="0">
                <a:latin typeface="Impact" pitchFamily="34" charset="0"/>
              </a:rPr>
              <a:t>, </a:t>
            </a:r>
            <a:r>
              <a:rPr lang="en-US" sz="3200" dirty="0" err="1" smtClean="0">
                <a:latin typeface="Impact" pitchFamily="34" charset="0"/>
              </a:rPr>
              <a:t>tagapagtatag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ng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pinakaunang</a:t>
            </a:r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Impact" pitchFamily="34" charset="0"/>
              </a:rPr>
              <a:t>imperyo</a:t>
            </a:r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sa</a:t>
            </a:r>
            <a:r>
              <a:rPr lang="en-US" sz="3200" dirty="0" smtClean="0">
                <a:latin typeface="Impact" pitchFamily="34" charset="0"/>
              </a:rPr>
              <a:t>  </a:t>
            </a:r>
            <a:r>
              <a:rPr lang="en-US" sz="3200" dirty="0" err="1" smtClean="0">
                <a:latin typeface="Impact" pitchFamily="34" charset="0"/>
              </a:rPr>
              <a:t>kasaysayan</a:t>
            </a:r>
            <a:endParaRPr lang="en-US" sz="3200" dirty="0" smtClean="0">
              <a:latin typeface="Impact" pitchFamily="34" charset="0"/>
            </a:endParaRPr>
          </a:p>
          <a:p>
            <a:pPr algn="ctr"/>
            <a:r>
              <a:rPr lang="en-US" sz="3200" dirty="0" smtClean="0">
                <a:latin typeface="Impact" pitchFamily="34" charset="0"/>
              </a:rPr>
              <a:t>2. Babylon – </a:t>
            </a:r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Hammurabi</a:t>
            </a:r>
            <a:r>
              <a:rPr lang="en-US" sz="3200" dirty="0" smtClean="0">
                <a:latin typeface="Impact" pitchFamily="34" charset="0"/>
              </a:rPr>
              <a:t>, </a:t>
            </a:r>
            <a:r>
              <a:rPr lang="en-US" sz="3200" dirty="0" err="1" smtClean="0">
                <a:latin typeface="Impact" pitchFamily="34" charset="0"/>
              </a:rPr>
              <a:t>tagapagpatupad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ng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mga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batas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hango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sa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“</a:t>
            </a:r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Code of Hammurabi</a:t>
            </a:r>
            <a:r>
              <a:rPr lang="en-US" sz="3200" dirty="0" smtClean="0">
                <a:latin typeface="Impact" pitchFamily="34" charset="0"/>
              </a:rPr>
              <a:t>”</a:t>
            </a:r>
          </a:p>
          <a:p>
            <a:pPr algn="ctr"/>
            <a:r>
              <a:rPr lang="en-US" sz="3200" dirty="0" smtClean="0">
                <a:latin typeface="Impact" pitchFamily="34" charset="0"/>
              </a:rPr>
              <a:t>3. Hittite – </a:t>
            </a:r>
            <a:r>
              <a:rPr lang="en-US" sz="3200" dirty="0" err="1" smtClean="0">
                <a:latin typeface="Impact" pitchFamily="34" charset="0"/>
              </a:rPr>
              <a:t>Imperyong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gumamit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ng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kasangkapang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Impact" pitchFamily="34" charset="0"/>
              </a:rPr>
              <a:t>bakal</a:t>
            </a:r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na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pandigma</a:t>
            </a:r>
            <a:r>
              <a:rPr lang="en-US" sz="3200" dirty="0" smtClean="0">
                <a:latin typeface="Impact" pitchFamily="34" charset="0"/>
              </a:rPr>
              <a:t> </a:t>
            </a:r>
          </a:p>
          <a:p>
            <a:pPr algn="ctr"/>
            <a:r>
              <a:rPr lang="en-US" sz="3200" dirty="0" smtClean="0">
                <a:latin typeface="Impact" pitchFamily="34" charset="0"/>
              </a:rPr>
              <a:t>4.  Assyrian – </a:t>
            </a:r>
            <a:r>
              <a:rPr lang="en-US" sz="3200" dirty="0" err="1" smtClean="0">
                <a:latin typeface="Impact" pitchFamily="34" charset="0"/>
              </a:rPr>
              <a:t>matatapang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na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Impact" pitchFamily="34" charset="0"/>
              </a:rPr>
              <a:t>mandirigma</a:t>
            </a:r>
            <a:endParaRPr lang="en-US" sz="3200" dirty="0" smtClean="0"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en-US" sz="3200" dirty="0">
                <a:latin typeface="Impact" pitchFamily="34" charset="0"/>
              </a:rPr>
              <a:t>5</a:t>
            </a:r>
            <a:r>
              <a:rPr lang="en-US" sz="3200" dirty="0" smtClean="0">
                <a:latin typeface="Impact" pitchFamily="34" charset="0"/>
              </a:rPr>
              <a:t>. Chaldean –</a:t>
            </a:r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 Nebuchadnezzar</a:t>
            </a:r>
            <a:r>
              <a:rPr lang="en-US" sz="3200" dirty="0" smtClean="0">
                <a:latin typeface="Impact" pitchFamily="34" charset="0"/>
              </a:rPr>
              <a:t>, </a:t>
            </a:r>
            <a:r>
              <a:rPr lang="en-US" sz="3200" dirty="0" err="1" smtClean="0">
                <a:latin typeface="Impact" pitchFamily="34" charset="0"/>
              </a:rPr>
              <a:t>tagapagtatag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err="1" smtClean="0">
                <a:latin typeface="Impact" pitchFamily="34" charset="0"/>
              </a:rPr>
              <a:t>ng</a:t>
            </a:r>
            <a:r>
              <a:rPr lang="en-US" sz="3200" dirty="0" smtClean="0">
                <a:latin typeface="Impact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Hanging Gardens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Curlz MT" pitchFamily="82" charset="0"/>
              </a:rPr>
              <a:t>Katutubong</a:t>
            </a:r>
            <a:r>
              <a:rPr lang="en-US" sz="3600" b="1" dirty="0" smtClean="0">
                <a:latin typeface="Curlz MT" pitchFamily="82" charset="0"/>
              </a:rPr>
              <a:t> </a:t>
            </a:r>
            <a:r>
              <a:rPr lang="en-US" sz="3600" b="1" dirty="0" err="1" smtClean="0">
                <a:latin typeface="Curlz MT" pitchFamily="82" charset="0"/>
              </a:rPr>
              <a:t>Imperyo</a:t>
            </a:r>
            <a:r>
              <a:rPr lang="en-US" sz="3600" b="1" dirty="0" smtClean="0">
                <a:latin typeface="Curlz MT" pitchFamily="82" charset="0"/>
              </a:rPr>
              <a:t> </a:t>
            </a:r>
            <a:r>
              <a:rPr lang="en-US" sz="3600" b="1" dirty="0" err="1" smtClean="0">
                <a:latin typeface="Curlz MT" pitchFamily="82" charset="0"/>
              </a:rPr>
              <a:t>sa</a:t>
            </a:r>
            <a:r>
              <a:rPr lang="en-US" sz="3600" b="1" dirty="0" smtClean="0">
                <a:latin typeface="Curlz MT" pitchFamily="82" charset="0"/>
              </a:rPr>
              <a:t> Mesopotamia </a:t>
            </a:r>
            <a:endParaRPr lang="en-US" sz="3600" b="1" dirty="0">
              <a:latin typeface="Curlz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Curlz MT" pitchFamily="82" charset="0"/>
              </a:rPr>
              <a:t>Kabihasnang</a:t>
            </a:r>
            <a:r>
              <a:rPr lang="en-US" sz="4000" b="1" dirty="0" smtClean="0">
                <a:latin typeface="Curlz MT" pitchFamily="82" charset="0"/>
              </a:rPr>
              <a:t> Shang</a:t>
            </a:r>
            <a:endParaRPr lang="en-US" sz="40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990600"/>
            <a:ext cx="8382000" cy="5715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Impact" pitchFamily="34" charset="0"/>
              </a:rPr>
              <a:t>Ilog</a:t>
            </a:r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 Huang Ho –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Tagpuan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ng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Kabihasnang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Shang</a:t>
            </a:r>
          </a:p>
          <a:p>
            <a:pPr algn="ctr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Yellow River</a:t>
            </a:r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 (loess)</a:t>
            </a:r>
          </a:p>
          <a:p>
            <a:pPr algn="ctr">
              <a:buFontTx/>
              <a:buChar char="-"/>
            </a:pPr>
            <a:r>
              <a:rPr lang="en-US" sz="3200" dirty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Pighati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ng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China (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Pagtatanim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ng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mga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halaman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at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paglalagay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ng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dike)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Impact" pitchFamily="34" charset="0"/>
              </a:rPr>
              <a:t>Longshan</a:t>
            </a:r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 –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transisyon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tungo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sa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Impact" pitchFamily="34" charset="0"/>
              </a:rPr>
              <a:t>kabihasnang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Shang</a:t>
            </a:r>
          </a:p>
          <a:p>
            <a:pPr algn="ctr"/>
            <a:endParaRPr lang="en-US" sz="3200" dirty="0" smtClean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Curlz MT" pitchFamily="82" charset="0"/>
              </a:rPr>
              <a:t>Kabihasnang</a:t>
            </a:r>
            <a:r>
              <a:rPr lang="en-US" sz="4000" b="1" dirty="0" smtClean="0">
                <a:latin typeface="Curlz MT" pitchFamily="82" charset="0"/>
              </a:rPr>
              <a:t> Shang</a:t>
            </a:r>
            <a:endParaRPr lang="en-US" sz="40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381000" y="1447800"/>
            <a:ext cx="8229600" cy="4953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5400" dirty="0">
                <a:latin typeface="Impact" pitchFamily="34" charset="0"/>
              </a:rPr>
              <a:t> </a:t>
            </a:r>
            <a:endParaRPr lang="en-US" sz="54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5400" dirty="0" err="1" smtClean="0">
                <a:latin typeface="Impact" pitchFamily="34" charset="0"/>
              </a:rPr>
              <a:t>Mga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Ambag</a:t>
            </a:r>
            <a:r>
              <a:rPr lang="en-US" sz="5400" dirty="0" smtClean="0">
                <a:latin typeface="Impact" pitchFamily="34" charset="0"/>
              </a:rPr>
              <a:t>:</a:t>
            </a:r>
          </a:p>
          <a:p>
            <a:pPr marL="514350" indent="-514350" algn="ctr">
              <a:buAutoNum type="arabicPeriod"/>
            </a:pPr>
            <a:r>
              <a:rPr lang="en-US" sz="5400" dirty="0" smtClean="0">
                <a:latin typeface="Impact" pitchFamily="34" charset="0"/>
              </a:rPr>
              <a:t>Calligraphy – </a:t>
            </a:r>
            <a:r>
              <a:rPr lang="en-US" sz="5400" dirty="0" err="1" smtClean="0">
                <a:latin typeface="Impact" pitchFamily="34" charset="0"/>
              </a:rPr>
              <a:t>nagsilbing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tagapag-isa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sa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mga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Tsino</a:t>
            </a:r>
            <a:endParaRPr lang="en-US" sz="5400" dirty="0" smtClean="0">
              <a:latin typeface="Impact" pitchFamily="34" charset="0"/>
            </a:endParaRPr>
          </a:p>
          <a:p>
            <a:pPr marL="514350" indent="-514350" algn="ctr">
              <a:buAutoNum type="arabicPeriod"/>
            </a:pPr>
            <a:r>
              <a:rPr lang="en-US" sz="5400" dirty="0">
                <a:latin typeface="Impact" pitchFamily="34" charset="0"/>
              </a:rPr>
              <a:t> </a:t>
            </a:r>
            <a:r>
              <a:rPr lang="en-US" sz="5400" dirty="0" smtClean="0">
                <a:latin typeface="Impact" pitchFamily="34" charset="0"/>
              </a:rPr>
              <a:t>Oracle Bones – </a:t>
            </a:r>
            <a:r>
              <a:rPr lang="en-US" sz="5400" dirty="0" err="1" smtClean="0">
                <a:latin typeface="Impact" pitchFamily="34" charset="0"/>
              </a:rPr>
              <a:t>simbolo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ng</a:t>
            </a:r>
            <a:r>
              <a:rPr lang="en-US" sz="5400" dirty="0" smtClean="0">
                <a:latin typeface="Impact" pitchFamily="34" charset="0"/>
              </a:rPr>
              <a:t> </a:t>
            </a:r>
            <a:r>
              <a:rPr lang="en-US" sz="5400" dirty="0" err="1" smtClean="0">
                <a:latin typeface="Impact" pitchFamily="34" charset="0"/>
              </a:rPr>
              <a:t>pagsulat</a:t>
            </a:r>
            <a:endParaRPr lang="en-US" sz="5400" dirty="0" smtClean="0">
              <a:latin typeface="Impact" pitchFamily="34" charset="0"/>
            </a:endParaRPr>
          </a:p>
          <a:p>
            <a:pPr marL="514350" indent="-514350" algn="ctr">
              <a:buAutoNum type="arabicPeriod"/>
            </a:pPr>
            <a:endParaRPr lang="en-US" sz="54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Curlz MT" pitchFamily="82" charset="0"/>
              </a:rPr>
              <a:t>Kabihasnang</a:t>
            </a:r>
            <a:r>
              <a:rPr lang="en-US" sz="4000" b="1" dirty="0" smtClean="0">
                <a:latin typeface="Curlz MT" pitchFamily="82" charset="0"/>
              </a:rPr>
              <a:t> Shang</a:t>
            </a:r>
            <a:endParaRPr lang="en-US" sz="40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381000" y="1447800"/>
            <a:ext cx="8229600" cy="4953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8000" dirty="0" smtClean="0">
                <a:latin typeface="Impact" pitchFamily="34" charset="0"/>
              </a:rPr>
              <a:t>3. </a:t>
            </a:r>
            <a:r>
              <a:rPr lang="en-US" sz="8000" dirty="0" err="1" smtClean="0">
                <a:latin typeface="Impact" pitchFamily="34" charset="0"/>
              </a:rPr>
              <a:t>Sandatang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Bronse</a:t>
            </a:r>
            <a:endParaRPr lang="en-US" sz="8000" dirty="0" smtClean="0">
              <a:latin typeface="Impact" pitchFamily="34" charset="0"/>
            </a:endParaRPr>
          </a:p>
          <a:p>
            <a:pPr marL="514350" indent="-514350" algn="ctr"/>
            <a:r>
              <a:rPr lang="en-US" sz="8000" dirty="0" smtClean="0">
                <a:latin typeface="Impact" pitchFamily="34" charset="0"/>
              </a:rPr>
              <a:t>4. Chariot</a:t>
            </a:r>
            <a:endParaRPr lang="en-US" sz="8000" dirty="0" smtClean="0">
              <a:latin typeface="Impact" pitchFamily="34" charset="0"/>
            </a:endParaRPr>
          </a:p>
          <a:p>
            <a:pPr marL="514350" indent="-514350" algn="ctr"/>
            <a:r>
              <a:rPr lang="en-US" sz="8000" dirty="0" smtClean="0">
                <a:latin typeface="Impact" pitchFamily="34" charset="0"/>
              </a:rPr>
              <a:t>5. </a:t>
            </a:r>
            <a:r>
              <a:rPr lang="en-US" sz="8000" dirty="0" err="1" smtClean="0">
                <a:latin typeface="Impact" pitchFamily="34" charset="0"/>
              </a:rPr>
              <a:t>Dinastiya</a:t>
            </a:r>
            <a:endParaRPr lang="en-US" sz="80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0"/>
            <a:ext cx="7162800" cy="10668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Curlz MT" pitchFamily="82" charset="0"/>
              </a:rPr>
              <a:t>Kabihasnang</a:t>
            </a:r>
            <a:r>
              <a:rPr lang="en-US" sz="4000" b="1" dirty="0" smtClean="0">
                <a:latin typeface="Curlz MT" pitchFamily="82" charset="0"/>
              </a:rPr>
              <a:t> Shang</a:t>
            </a:r>
            <a:endParaRPr lang="en-US" sz="40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381000" y="1447800"/>
            <a:ext cx="8229600" cy="4953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en-US" sz="6600" dirty="0" smtClean="0">
                <a:latin typeface="Impact" pitchFamily="34" charset="0"/>
              </a:rPr>
              <a:t>6. </a:t>
            </a:r>
            <a:r>
              <a:rPr lang="en-US" sz="6600" dirty="0" err="1" smtClean="0">
                <a:latin typeface="Impact" pitchFamily="34" charset="0"/>
              </a:rPr>
              <a:t>Seda</a:t>
            </a:r>
            <a:endParaRPr lang="en-US" sz="6600" dirty="0" smtClean="0">
              <a:latin typeface="Impact" pitchFamily="34" charset="0"/>
            </a:endParaRPr>
          </a:p>
          <a:p>
            <a:pPr marL="514350" indent="-514350" algn="ctr"/>
            <a:r>
              <a:rPr lang="en-US" sz="6600" dirty="0" smtClean="0">
                <a:latin typeface="Impact" pitchFamily="34" charset="0"/>
              </a:rPr>
              <a:t>7. </a:t>
            </a:r>
            <a:r>
              <a:rPr lang="en-US" sz="6600" dirty="0" err="1" smtClean="0">
                <a:latin typeface="Impact" pitchFamily="34" charset="0"/>
              </a:rPr>
              <a:t>Porselana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mula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sa</a:t>
            </a:r>
            <a:r>
              <a:rPr lang="en-US" sz="6600" dirty="0" smtClean="0">
                <a:latin typeface="Impact" pitchFamily="34" charset="0"/>
              </a:rPr>
              <a:t> Kaolin</a:t>
            </a:r>
          </a:p>
          <a:p>
            <a:pPr marL="514350" indent="-514350" algn="ctr"/>
            <a:r>
              <a:rPr lang="en-US" sz="6600" dirty="0" smtClean="0">
                <a:latin typeface="Impact" pitchFamily="34" charset="0"/>
              </a:rPr>
              <a:t>8. </a:t>
            </a:r>
            <a:r>
              <a:rPr lang="en-US" sz="6600" dirty="0" err="1" smtClean="0">
                <a:latin typeface="Impact" pitchFamily="34" charset="0"/>
              </a:rPr>
              <a:t>Pigurin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mula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sa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materyal</a:t>
            </a:r>
            <a:r>
              <a:rPr lang="en-US" sz="6600" dirty="0" smtClean="0">
                <a:latin typeface="Impact" pitchFamily="34" charset="0"/>
              </a:rPr>
              <a:t> </a:t>
            </a:r>
            <a:r>
              <a:rPr lang="en-US" sz="6600" dirty="0" err="1" smtClean="0">
                <a:latin typeface="Impact" pitchFamily="34" charset="0"/>
              </a:rPr>
              <a:t>na</a:t>
            </a:r>
            <a:r>
              <a:rPr lang="en-US" sz="6600" dirty="0" smtClean="0">
                <a:latin typeface="Impact" pitchFamily="34" charset="0"/>
              </a:rPr>
              <a:t> jade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cav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3962400" cy="5029200"/>
          </a:xfrm>
          <a:prstGeom prst="rect">
            <a:avLst/>
          </a:prstGeom>
          <a:noFill/>
        </p:spPr>
      </p:pic>
      <p:pic>
        <p:nvPicPr>
          <p:cNvPr id="1027" name="Picture 3" descr="C:\Users\Lenovo\Downloads\ca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990600"/>
            <a:ext cx="44196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ownloads\f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4343400" cy="5715000"/>
          </a:xfrm>
          <a:prstGeom prst="rect">
            <a:avLst/>
          </a:prstGeom>
          <a:noFill/>
        </p:spPr>
      </p:pic>
      <p:pic>
        <p:nvPicPr>
          <p:cNvPr id="2051" name="Picture 3" descr="C:\Users\Lenovo\Downloads\google  cave clip 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1000"/>
            <a:ext cx="464820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228600"/>
            <a:ext cx="7162800" cy="1295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Curlz MT" pitchFamily="82" charset="0"/>
              </a:rPr>
              <a:t>Panahong</a:t>
            </a:r>
            <a:r>
              <a:rPr lang="en-US" sz="6600" b="1" dirty="0" smtClean="0">
                <a:latin typeface="Curlz MT" pitchFamily="82" charset="0"/>
              </a:rPr>
              <a:t> </a:t>
            </a:r>
            <a:r>
              <a:rPr lang="en-US" sz="6600" b="1" dirty="0" err="1" smtClean="0">
                <a:latin typeface="Curlz MT" pitchFamily="82" charset="0"/>
              </a:rPr>
              <a:t>Paleolitiko</a:t>
            </a:r>
            <a:endParaRPr lang="en-US" sz="66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1600200"/>
            <a:ext cx="8229600" cy="48768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8000" dirty="0" err="1" smtClean="0">
                <a:latin typeface="Impact" pitchFamily="34" charset="0"/>
              </a:rPr>
              <a:t>Parasitiko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sa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kapaligiran</a:t>
            </a:r>
            <a:endParaRPr lang="en-US" sz="80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8000" dirty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Pangangalap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ng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mga</a:t>
            </a:r>
            <a:r>
              <a:rPr lang="en-US" sz="8000" dirty="0" smtClean="0">
                <a:latin typeface="Impact" pitchFamily="34" charset="0"/>
              </a:rPr>
              <a:t> </a:t>
            </a:r>
            <a:r>
              <a:rPr lang="en-US" sz="8000" dirty="0" err="1" smtClean="0">
                <a:latin typeface="Impact" pitchFamily="34" charset="0"/>
              </a:rPr>
              <a:t>prutas</a:t>
            </a:r>
            <a:endParaRPr lang="en-US" sz="8000" dirty="0" smtClean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228600"/>
            <a:ext cx="7162800" cy="1295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Curlz MT" pitchFamily="82" charset="0"/>
              </a:rPr>
              <a:t>Panahong</a:t>
            </a:r>
            <a:r>
              <a:rPr lang="en-US" sz="6600" b="1" dirty="0" smtClean="0">
                <a:latin typeface="Curlz MT" pitchFamily="82" charset="0"/>
              </a:rPr>
              <a:t> </a:t>
            </a:r>
            <a:r>
              <a:rPr lang="en-US" sz="6600" b="1" dirty="0" err="1" smtClean="0">
                <a:latin typeface="Curlz MT" pitchFamily="82" charset="0"/>
              </a:rPr>
              <a:t>Paleolitiko</a:t>
            </a:r>
            <a:endParaRPr lang="en-US" sz="66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457200" y="1600200"/>
            <a:ext cx="8229600" cy="48768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6000" dirty="0" err="1" smtClean="0">
                <a:latin typeface="Impact" pitchFamily="34" charset="0"/>
              </a:rPr>
              <a:t>Nomadiko</a:t>
            </a:r>
            <a:endParaRPr lang="en-US" sz="60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6000" dirty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Kasanayan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sa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paggawa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ng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mga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kasangkapang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yari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sa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matutulis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na</a:t>
            </a:r>
            <a:r>
              <a:rPr lang="en-US" sz="6000" dirty="0" smtClean="0">
                <a:latin typeface="Impact" pitchFamily="34" charset="0"/>
              </a:rPr>
              <a:t> </a:t>
            </a:r>
            <a:r>
              <a:rPr lang="en-US" sz="6000" dirty="0" err="1" smtClean="0">
                <a:latin typeface="Impact" pitchFamily="34" charset="0"/>
              </a:rPr>
              <a:t>bato</a:t>
            </a:r>
            <a:endParaRPr lang="en-US" sz="60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endParaRPr lang="en-US" sz="3600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228600"/>
            <a:ext cx="7162800" cy="12954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Curlz MT" pitchFamily="82" charset="0"/>
              </a:rPr>
              <a:t>Panahong</a:t>
            </a:r>
            <a:r>
              <a:rPr lang="en-US" sz="6600" b="1" dirty="0" smtClean="0">
                <a:latin typeface="Curlz MT" pitchFamily="82" charset="0"/>
              </a:rPr>
              <a:t> </a:t>
            </a:r>
            <a:r>
              <a:rPr lang="en-US" sz="6600" b="1" dirty="0" err="1" smtClean="0">
                <a:latin typeface="Curlz MT" pitchFamily="82" charset="0"/>
              </a:rPr>
              <a:t>Paleolitiko</a:t>
            </a:r>
            <a:endParaRPr lang="en-US" sz="6600" b="1" dirty="0">
              <a:latin typeface="Curlz MT" pitchFamily="8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304800" y="1600200"/>
            <a:ext cx="8610600" cy="48768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endParaRPr lang="en-US" sz="36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8800" dirty="0">
                <a:latin typeface="Impact" pitchFamily="34" charset="0"/>
              </a:rPr>
              <a:t> </a:t>
            </a:r>
            <a:r>
              <a:rPr lang="en-US" sz="8800" dirty="0" err="1" smtClean="0">
                <a:latin typeface="Impact" pitchFamily="34" charset="0"/>
              </a:rPr>
              <a:t>Pangangaso</a:t>
            </a:r>
            <a:endParaRPr lang="en-US" sz="8800" dirty="0" smtClean="0">
              <a:latin typeface="Impact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n-US" sz="8800" dirty="0" err="1" smtClean="0">
                <a:solidFill>
                  <a:srgbClr val="FF0000"/>
                </a:solidFill>
                <a:latin typeface="Impact" pitchFamily="34" charset="0"/>
              </a:rPr>
              <a:t>Pagkakatuklas</a:t>
            </a:r>
            <a:r>
              <a:rPr lang="en-US" sz="8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Impact" pitchFamily="34" charset="0"/>
              </a:rPr>
              <a:t>ng</a:t>
            </a:r>
            <a:r>
              <a:rPr lang="en-US" sz="8800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Impact" pitchFamily="34" charset="0"/>
              </a:rPr>
              <a:t>apoy</a:t>
            </a:r>
            <a:endParaRPr lang="en-US" sz="8800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474</TotalTime>
  <Words>730</Words>
  <Application>Microsoft Office PowerPoint</Application>
  <PresentationFormat>On-screen Show (4:3)</PresentationFormat>
  <Paragraphs>141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27</cp:revision>
  <dcterms:created xsi:type="dcterms:W3CDTF">2013-08-18T10:46:43Z</dcterms:created>
  <dcterms:modified xsi:type="dcterms:W3CDTF">2014-08-29T06:10:33Z</dcterms:modified>
</cp:coreProperties>
</file>